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90DE-0D94-4F17-B985-9C090253C62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BAD7-627F-4661-9276-2A641A19C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BAD7-627F-4661-9276-2A641A19CA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7200" y="165303"/>
            <a:ext cx="122129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119" y="2765501"/>
            <a:ext cx="11193145" cy="375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3457" y="6187541"/>
            <a:ext cx="747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Основные</a:t>
            </a:r>
            <a:r>
              <a:rPr sz="3600" spc="-1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36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выдержки</a:t>
            </a:r>
            <a:r>
              <a:rPr sz="3600" spc="-1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r>
              <a:rPr sz="3600" spc="-1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резолюций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5949" y="4130776"/>
            <a:ext cx="10088245" cy="234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120"/>
              </a:lnSpc>
              <a:spcBef>
                <a:spcPts val="105"/>
              </a:spcBef>
              <a:tabLst>
                <a:tab pos="5481320" algn="l"/>
                <a:tab pos="7044690" algn="l"/>
              </a:tabLst>
            </a:pPr>
            <a:r>
              <a:rPr sz="7200" b="1" spc="-10" dirty="0">
                <a:solidFill>
                  <a:srgbClr val="333E50"/>
                </a:solidFill>
                <a:latin typeface="Calibri"/>
                <a:cs typeface="Calibri"/>
              </a:rPr>
              <a:t>Резолюции</a:t>
            </a:r>
            <a:r>
              <a:rPr sz="7200" b="1" dirty="0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sz="7200" b="1" spc="-25" dirty="0">
                <a:solidFill>
                  <a:srgbClr val="333E50"/>
                </a:solidFill>
                <a:latin typeface="Calibri"/>
                <a:cs typeface="Calibri"/>
              </a:rPr>
              <a:t>XII</a:t>
            </a:r>
            <a:r>
              <a:rPr sz="7200" b="1" dirty="0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sz="7200" b="1" spc="-10" dirty="0">
                <a:solidFill>
                  <a:srgbClr val="333E50"/>
                </a:solidFill>
                <a:latin typeface="Calibri"/>
                <a:cs typeface="Calibri"/>
              </a:rPr>
              <a:t>съезда</a:t>
            </a:r>
            <a:endParaRPr sz="7200" dirty="0">
              <a:latin typeface="Calibri"/>
              <a:cs typeface="Calibri"/>
            </a:endParaRPr>
          </a:p>
          <a:p>
            <a:pPr marR="226695" algn="ctr">
              <a:lnSpc>
                <a:spcPts val="9120"/>
              </a:lnSpc>
            </a:pPr>
            <a:r>
              <a:rPr sz="7200" b="1" spc="-20" dirty="0">
                <a:solidFill>
                  <a:srgbClr val="333E50"/>
                </a:solidFill>
                <a:latin typeface="Calibri"/>
                <a:cs typeface="Calibri"/>
              </a:rPr>
              <a:t>ФНПР</a:t>
            </a:r>
            <a:endParaRPr sz="7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9" y="154686"/>
            <a:ext cx="7751317" cy="41499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5490" y="152400"/>
            <a:ext cx="11639550" cy="65639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1842770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Добиваться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соблюдения</a:t>
            </a:r>
            <a:r>
              <a:rPr sz="2400" spc="-7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прав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человека</a:t>
            </a:r>
            <a:r>
              <a:rPr sz="24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гражданина</a:t>
            </a: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сфере</a:t>
            </a:r>
            <a:r>
              <a:rPr sz="24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охраны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здоровья:</a:t>
            </a:r>
            <a:endParaRPr sz="24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425"/>
              </a:spcBef>
              <a:buChar char="-"/>
              <a:tabLst>
                <a:tab pos="240665" algn="l"/>
              </a:tabLst>
            </a:pP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возрождение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института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цеховых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врачей;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8255" indent="-228600">
              <a:lnSpc>
                <a:spcPts val="2300"/>
              </a:lnSpc>
              <a:spcBef>
                <a:spcPts val="990"/>
              </a:spcBef>
              <a:buChar char="-"/>
              <a:tabLst>
                <a:tab pos="241300" algn="l"/>
                <a:tab pos="2347595" algn="l"/>
                <a:tab pos="4388485" algn="l"/>
                <a:tab pos="6511290" algn="l"/>
                <a:tab pos="6964045" algn="l"/>
                <a:tab pos="8298180" algn="l"/>
                <a:tab pos="8901430" algn="l"/>
                <a:tab pos="10055225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доступности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работающим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членам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их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семей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санаторно- 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курортного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лечения,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оздоровления,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детского</a:t>
            </a:r>
            <a:r>
              <a:rPr sz="24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отдыха;</a:t>
            </a:r>
            <a:endParaRPr sz="24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595"/>
              </a:lnSpc>
              <a:spcBef>
                <a:spcPts val="445"/>
              </a:spcBef>
              <a:buChar char="-"/>
              <a:tabLst>
                <a:tab pos="241300" algn="l"/>
                <a:tab pos="2155190" algn="l"/>
                <a:tab pos="3025775" algn="l"/>
                <a:tab pos="5314950" algn="l"/>
                <a:tab pos="5889625" algn="l"/>
                <a:tab pos="7465695" algn="l"/>
                <a:tab pos="7872730" algn="l"/>
                <a:tab pos="9396730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мер,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направленных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введение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развитие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лекарственного</a:t>
            </a:r>
            <a:endParaRPr sz="2400" dirty="0">
              <a:latin typeface="Microsoft Sans Serif"/>
              <a:cs typeface="Microsoft Sans Serif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страхования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Федерации;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5715" indent="-228600">
              <a:lnSpc>
                <a:spcPts val="2300"/>
              </a:lnSpc>
              <a:spcBef>
                <a:spcPts val="980"/>
              </a:spcBef>
              <a:buChar char="-"/>
              <a:tabLst>
                <a:tab pos="241300" algn="l"/>
                <a:tab pos="2045335" algn="l"/>
                <a:tab pos="2783205" algn="l"/>
                <a:tab pos="5648960" algn="l"/>
                <a:tab pos="8151495" algn="l"/>
                <a:tab pos="8502015" algn="l"/>
                <a:tab pos="9672320" algn="l"/>
                <a:tab pos="10195560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приоритета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мер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профилактической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направленности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снижению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трудопотерь</a:t>
            </a: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от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заболеваний;</a:t>
            </a:r>
            <a:endParaRPr sz="24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595"/>
              </a:lnSpc>
              <a:spcBef>
                <a:spcPts val="455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400" spc="1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доступности</a:t>
            </a:r>
            <a:r>
              <a:rPr sz="2400" spc="1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качества</a:t>
            </a:r>
            <a:r>
              <a:rPr sz="2400" spc="1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предоставляемой</a:t>
            </a:r>
            <a:r>
              <a:rPr sz="24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2400" spc="1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помощи,</a:t>
            </a:r>
            <a:r>
              <a:rPr sz="2400" spc="1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endParaRPr sz="2400" dirty="0">
              <a:latin typeface="Microsoft Sans Serif"/>
              <a:cs typeface="Microsoft Sans Serif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том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числе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специализированной;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Char char="-"/>
              <a:tabLst>
                <a:tab pos="241300" algn="l"/>
                <a:tab pos="2440305" algn="l"/>
                <a:tab pos="4536440" algn="l"/>
                <a:tab pos="5551170" algn="l"/>
                <a:tab pos="6278245" algn="l"/>
                <a:tab pos="6833234" algn="l"/>
                <a:tab pos="8252459" algn="l"/>
                <a:tab pos="10327640" algn="l"/>
                <a:tab pos="11456035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недопущению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дальнейшего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роста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цен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платные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медицинские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услуги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и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лекарства;</a:t>
            </a:r>
            <a:endParaRPr sz="24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595"/>
              </a:lnSpc>
              <a:spcBef>
                <a:spcPts val="420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добиваться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восстановлению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системы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здравпунктов,</a:t>
            </a:r>
            <a:r>
              <a:rPr sz="2400" spc="-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медико-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санитарных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частей</a:t>
            </a:r>
            <a:endParaRPr sz="2400" dirty="0">
              <a:latin typeface="Microsoft Sans Serif"/>
              <a:cs typeface="Microsoft Sans Serif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санаториев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-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профилакториев;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7620" indent="-228600">
              <a:lnSpc>
                <a:spcPts val="2300"/>
              </a:lnSpc>
              <a:spcBef>
                <a:spcPts val="995"/>
              </a:spcBef>
              <a:buChar char="-"/>
              <a:tabLst>
                <a:tab pos="241300" algn="l"/>
                <a:tab pos="1690370" algn="l"/>
                <a:tab pos="3634104" algn="l"/>
                <a:tab pos="5269230" algn="l"/>
                <a:tab pos="6057265" algn="l"/>
                <a:tab pos="8386445" algn="l"/>
                <a:tab pos="9784080" algn="l"/>
                <a:tab pos="10111740" algn="l"/>
                <a:tab pos="10796270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развития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доступной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сети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общественного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питания,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том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числе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горячего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диетического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рабочем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месте;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546100" indent="-228600">
              <a:lnSpc>
                <a:spcPct val="80000"/>
              </a:lnSpc>
              <a:spcBef>
                <a:spcPts val="1019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развития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1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расширения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доступности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спортивных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комплексов,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для систематических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занятий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спортом</a:t>
            </a:r>
            <a:r>
              <a:rPr sz="2400" spc="-7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611" y="-140716"/>
            <a:ext cx="11532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pc="-25" dirty="0"/>
              <a:t>9.</a:t>
            </a:r>
            <a:r>
              <a:rPr dirty="0"/>
              <a:t>	Охрана</a:t>
            </a:r>
            <a:r>
              <a:rPr spc="-100" dirty="0"/>
              <a:t> </a:t>
            </a:r>
            <a:r>
              <a:rPr dirty="0"/>
              <a:t>труда</a:t>
            </a:r>
            <a:r>
              <a:rPr spc="-100" dirty="0"/>
              <a:t> </a:t>
            </a:r>
            <a:r>
              <a:rPr dirty="0"/>
              <a:t>–</a:t>
            </a:r>
            <a:r>
              <a:rPr spc="-100" dirty="0"/>
              <a:t> </a:t>
            </a:r>
            <a:r>
              <a:rPr dirty="0"/>
              <a:t>важнейшая</a:t>
            </a:r>
            <a:r>
              <a:rPr spc="-100" dirty="0"/>
              <a:t> </a:t>
            </a:r>
            <a:r>
              <a:rPr dirty="0"/>
              <a:t>задача</a:t>
            </a:r>
            <a:r>
              <a:rPr spc="-114" dirty="0"/>
              <a:t> </a:t>
            </a:r>
            <a:r>
              <a:rPr spc="-10" dirty="0"/>
              <a:t>профсоюзов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10" y="1493011"/>
            <a:ext cx="4718558" cy="3872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2366" y="350646"/>
            <a:ext cx="11489690" cy="469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indent="-114300">
              <a:lnSpc>
                <a:spcPts val="2635"/>
              </a:lnSpc>
              <a:spcBef>
                <a:spcPts val="100"/>
              </a:spcBef>
              <a:buSzPct val="95833"/>
              <a:buFont typeface="Microsoft Sans Serif"/>
              <a:buChar char="•"/>
              <a:tabLst>
                <a:tab pos="118745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Съезд</a:t>
            </a:r>
            <a:r>
              <a:rPr sz="24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ФНПР</a:t>
            </a:r>
            <a:r>
              <a:rPr sz="24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считает</a:t>
            </a:r>
            <a:r>
              <a:rPr sz="24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необходимым</a:t>
            </a:r>
            <a:r>
              <a:rPr sz="24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добиваться:</a:t>
            </a:r>
            <a:endParaRPr sz="2400">
              <a:latin typeface="Arial"/>
              <a:cs typeface="Arial"/>
            </a:endParaRPr>
          </a:p>
          <a:p>
            <a:pPr marL="4604385" marR="132715" lvl="1" indent="-108585" algn="just">
              <a:lnSpc>
                <a:spcPct val="83400"/>
              </a:lnSpc>
              <a:spcBef>
                <a:spcPts val="155"/>
              </a:spcBef>
              <a:buChar char="-"/>
              <a:tabLst>
                <a:tab pos="4604385" algn="l"/>
                <a:tab pos="4650105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отмены</a:t>
            </a:r>
            <a:r>
              <a:rPr sz="2000" spc="4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ограничений,</a:t>
            </a:r>
            <a:r>
              <a:rPr sz="2000" spc="4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накладываемые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постановлением Правительства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№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336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(об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особенностях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2000" spc="229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гос.</a:t>
            </a:r>
            <a:r>
              <a:rPr sz="2000" spc="2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контроля)</a:t>
            </a:r>
            <a:r>
              <a:rPr sz="2000" spc="2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2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вывода</a:t>
            </a:r>
            <a:r>
              <a:rPr sz="2000" spc="2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его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из-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действия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ФЗ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№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248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(о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гос.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контроле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РФ);</a:t>
            </a:r>
            <a:endParaRPr sz="2000">
              <a:latin typeface="Microsoft Sans Serif"/>
              <a:cs typeface="Microsoft Sans Serif"/>
            </a:endParaRPr>
          </a:p>
          <a:p>
            <a:pPr marL="4604385" marR="64769" lvl="1" indent="-140335" algn="just">
              <a:lnSpc>
                <a:spcPct val="83400"/>
              </a:lnSpc>
              <a:buChar char="-"/>
              <a:tabLst>
                <a:tab pos="4604385" algn="l"/>
                <a:tab pos="461772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совершенствование</a:t>
            </a:r>
            <a:r>
              <a:rPr sz="2000" spc="3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гос.</a:t>
            </a:r>
            <a:r>
              <a:rPr sz="2000" spc="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контроля</a:t>
            </a:r>
            <a:r>
              <a:rPr sz="20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соблюдением</a:t>
            </a:r>
            <a:r>
              <a:rPr sz="20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ТЗ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и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иных</a:t>
            </a:r>
            <a:r>
              <a:rPr sz="2000" spc="2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нормативных</a:t>
            </a:r>
            <a:r>
              <a:rPr sz="2000" spc="2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правовых</a:t>
            </a:r>
            <a:r>
              <a:rPr sz="2000" spc="4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актов</a:t>
            </a:r>
            <a:r>
              <a:rPr sz="2000" spc="4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4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000" spc="4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с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ратифицированной</a:t>
            </a:r>
            <a:r>
              <a:rPr sz="20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РФ</a:t>
            </a:r>
            <a:r>
              <a:rPr sz="2000" spc="15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Конвенцией</a:t>
            </a:r>
            <a:r>
              <a:rPr sz="2000" spc="484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</a:t>
            </a:r>
            <a:r>
              <a:rPr sz="2000" spc="2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№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81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(об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инспекции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промышленности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торговли);</a:t>
            </a:r>
            <a:endParaRPr sz="2000">
              <a:latin typeface="Microsoft Sans Serif"/>
              <a:cs typeface="Microsoft Sans Serif"/>
            </a:endParaRPr>
          </a:p>
          <a:p>
            <a:pPr marL="4604385" marR="50800" lvl="1" indent="-140335" algn="just">
              <a:lnSpc>
                <a:spcPct val="83300"/>
              </a:lnSpc>
              <a:spcBef>
                <a:spcPts val="5"/>
              </a:spcBef>
              <a:buChar char="-"/>
              <a:tabLst>
                <a:tab pos="4604385" algn="l"/>
                <a:tab pos="461772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совершенствование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 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целях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эффективных</a:t>
            </a:r>
            <a:r>
              <a:rPr sz="2000" spc="3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законодательных</a:t>
            </a:r>
            <a:r>
              <a:rPr sz="2000" spc="3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3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экономических</a:t>
            </a:r>
            <a:r>
              <a:rPr sz="2000" spc="3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меха-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низмов</a:t>
            </a:r>
            <a:r>
              <a:rPr sz="2000" spc="43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учета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регистрации</a:t>
            </a:r>
            <a:r>
              <a:rPr sz="2000" spc="4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несчастных</a:t>
            </a:r>
            <a:r>
              <a:rPr sz="20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случаев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заболеваний;</a:t>
            </a:r>
            <a:endParaRPr sz="2000">
              <a:latin typeface="Microsoft Sans Serif"/>
              <a:cs typeface="Microsoft Sans Serif"/>
            </a:endParaRPr>
          </a:p>
          <a:p>
            <a:pPr marL="4617720" lvl="1" indent="-153670" algn="just">
              <a:lnSpc>
                <a:spcPts val="1795"/>
              </a:lnSpc>
              <a:buChar char="-"/>
              <a:tabLst>
                <a:tab pos="461772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создание</a:t>
            </a:r>
            <a:r>
              <a:rPr sz="2000" spc="4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единого</a:t>
            </a:r>
            <a:r>
              <a:rPr sz="2000" spc="4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000" spc="4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центра,</a:t>
            </a:r>
            <a:r>
              <a:rPr sz="2000" spc="4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осуществляю-</a:t>
            </a:r>
            <a:endParaRPr sz="2000">
              <a:latin typeface="Microsoft Sans Serif"/>
              <a:cs typeface="Microsoft Sans Serif"/>
            </a:endParaRPr>
          </a:p>
          <a:p>
            <a:pPr marL="4604385" algn="just">
              <a:lnSpc>
                <a:spcPts val="2005"/>
              </a:lnSpc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щего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учет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несчастных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случаев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производстве;</a:t>
            </a:r>
            <a:endParaRPr sz="2000">
              <a:latin typeface="Microsoft Sans Serif"/>
              <a:cs typeface="Microsoft Sans Serif"/>
            </a:endParaRPr>
          </a:p>
          <a:p>
            <a:pPr marL="4604385" marR="38100" lvl="1" indent="-140335" algn="just">
              <a:lnSpc>
                <a:spcPct val="83300"/>
              </a:lnSpc>
              <a:spcBef>
                <a:spcPts val="204"/>
              </a:spcBef>
              <a:buChar char="-"/>
              <a:tabLst>
                <a:tab pos="4604385" algn="l"/>
                <a:tab pos="461772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ужесточение</a:t>
            </a:r>
            <a:r>
              <a:rPr sz="2000" spc="4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административной</a:t>
            </a:r>
            <a:r>
              <a:rPr sz="2000" spc="2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20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сокрытие</a:t>
            </a:r>
            <a:r>
              <a:rPr sz="20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несчастного</a:t>
            </a:r>
            <a:r>
              <a:rPr sz="20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случая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или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</a:t>
            </a:r>
            <a:r>
              <a:rPr sz="20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заболевания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производстве;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4326" y="4974082"/>
            <a:ext cx="4771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120" algn="l"/>
                <a:tab pos="311531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восстановления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предприятиях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1869" y="4974082"/>
            <a:ext cx="1988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инфраструктуры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030" y="5227066"/>
            <a:ext cx="11123930" cy="135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4975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профилактической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медицины;</a:t>
            </a:r>
            <a:endParaRPr sz="2000">
              <a:latin typeface="Microsoft Sans Serif"/>
              <a:cs typeface="Microsoft Sans Serif"/>
            </a:endParaRPr>
          </a:p>
          <a:p>
            <a:pPr marL="4244975" marR="5080" indent="-140335">
              <a:lnSpc>
                <a:spcPts val="2000"/>
              </a:lnSpc>
              <a:spcBef>
                <a:spcPts val="204"/>
              </a:spcBef>
              <a:tabLst>
                <a:tab pos="4525645" algn="l"/>
                <a:tab pos="5732145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снижение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роста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числа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заболеваний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путем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создания 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системы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оздоровления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производстве.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1639"/>
              </a:lnSpc>
              <a:tabLst>
                <a:tab pos="2001520" algn="l"/>
                <a:tab pos="4905375" algn="l"/>
                <a:tab pos="6891020" algn="l"/>
                <a:tab pos="8449945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Сохранение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жизни</a:t>
            </a:r>
            <a:r>
              <a:rPr sz="2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здоровья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трудящихся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является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национальным</a:t>
            </a:r>
            <a:endParaRPr sz="2400">
              <a:latin typeface="Arial"/>
              <a:cs typeface="Arial"/>
            </a:endParaRPr>
          </a:p>
          <a:p>
            <a:pPr marL="603885">
              <a:lnSpc>
                <a:spcPts val="2445"/>
              </a:lnSpc>
              <a:tabLst>
                <a:tab pos="3108960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приоритетом</a:t>
            </a:r>
            <a:r>
              <a:rPr sz="2400" b="1" spc="-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должно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быть</a:t>
            </a:r>
            <a:r>
              <a:rPr sz="24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гарантированно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государством.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3" y="-88010"/>
            <a:ext cx="121386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6705" marR="5080" indent="-294640">
              <a:lnSpc>
                <a:spcPts val="3890"/>
              </a:lnSpc>
              <a:spcBef>
                <a:spcPts val="585"/>
              </a:spcBef>
            </a:pPr>
            <a:r>
              <a:rPr dirty="0"/>
              <a:t>10.</a:t>
            </a:r>
            <a:r>
              <a:rPr spc="-65" dirty="0"/>
              <a:t> </a:t>
            </a:r>
            <a:r>
              <a:rPr dirty="0"/>
              <a:t>Организационное</a:t>
            </a:r>
            <a:r>
              <a:rPr spc="-45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кадровое</a:t>
            </a:r>
            <a:r>
              <a:rPr spc="-50" dirty="0"/>
              <a:t> </a:t>
            </a:r>
            <a:r>
              <a:rPr spc="-10" dirty="0"/>
              <a:t>укрепление–основа </a:t>
            </a:r>
            <a:r>
              <a:rPr dirty="0"/>
              <a:t>эффективной</a:t>
            </a:r>
            <a:r>
              <a:rPr spc="-90" dirty="0"/>
              <a:t> </a:t>
            </a:r>
            <a:r>
              <a:rPr dirty="0"/>
              <a:t>деятельности</a:t>
            </a:r>
            <a:r>
              <a:rPr spc="-65" dirty="0"/>
              <a:t> </a:t>
            </a:r>
            <a:r>
              <a:rPr dirty="0"/>
              <a:t>ФНПР</a:t>
            </a:r>
            <a:r>
              <a:rPr spc="-7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профсоюзов.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104" y="1141933"/>
            <a:ext cx="11734800" cy="1311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95"/>
              </a:spcBef>
              <a:buFont typeface="Microsoft Sans Serif"/>
              <a:buChar char="•"/>
              <a:tabLst>
                <a:tab pos="240665" algn="l"/>
                <a:tab pos="675640" algn="l"/>
                <a:tab pos="1732280" algn="l"/>
                <a:tab pos="3511550" algn="l"/>
                <a:tab pos="6293485" algn="l"/>
                <a:tab pos="7815580" algn="l"/>
                <a:tab pos="10131425" algn="l"/>
              </a:tabLst>
            </a:pP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целях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укрепления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организационного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единства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профсоюзного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движения,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950"/>
              </a:lnSpc>
              <a:tabLst>
                <a:tab pos="2036445" algn="l"/>
                <a:tab pos="2877185" algn="l"/>
                <a:tab pos="4827270" algn="l"/>
                <a:tab pos="5154295" algn="l"/>
                <a:tab pos="7202170" algn="l"/>
                <a:tab pos="8705850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повышения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роли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профсоюзов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современном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обществе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необходимо</a:t>
            </a:r>
            <a:r>
              <a:rPr sz="22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4446270">
              <a:lnSpc>
                <a:spcPts val="1920"/>
              </a:lnSpc>
            </a:pP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2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соблюдение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исполнительной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дисциплины,</a:t>
            </a:r>
            <a:endParaRPr sz="2200">
              <a:latin typeface="Microsoft Sans Serif"/>
              <a:cs typeface="Microsoft Sans Serif"/>
            </a:endParaRPr>
          </a:p>
          <a:p>
            <a:pPr marL="4601845" marR="29209">
              <a:lnSpc>
                <a:spcPct val="68200"/>
              </a:lnSpc>
              <a:spcBef>
                <a:spcPts val="415"/>
              </a:spcBef>
              <a:tabLst>
                <a:tab pos="5504180" algn="l"/>
                <a:tab pos="5973445" algn="l"/>
                <a:tab pos="6235065" algn="l"/>
                <a:tab pos="8359140" algn="l"/>
                <a:tab pos="9750425" algn="l"/>
                <a:tab pos="10416540" algn="l"/>
                <a:tab pos="1086548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усиление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руководи-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телей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уровней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выполнением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Устава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25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3503" y="2320543"/>
            <a:ext cx="7087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2110" algn="l"/>
                <a:tab pos="3441065" algn="l"/>
                <a:tab pos="553466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уставов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3503" y="2547315"/>
            <a:ext cx="4783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решений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их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коллегиальных</a:t>
            </a:r>
            <a:r>
              <a:rPr sz="22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8054" y="2776473"/>
            <a:ext cx="6851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5785" algn="l"/>
                <a:tab pos="3876040" algn="l"/>
                <a:tab pos="585533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кадров;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8054" y="3003549"/>
            <a:ext cx="16929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9051" y="3003549"/>
            <a:ext cx="1954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действенности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4331" y="3003549"/>
            <a:ext cx="2452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346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3503" y="3230625"/>
            <a:ext cx="19710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использования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485" y="3230625"/>
            <a:ext cx="2766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512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кадрового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резерва,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81046" y="3230625"/>
            <a:ext cx="1651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дальнейшее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3503" y="3459226"/>
            <a:ext cx="61029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обновление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состава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руководящих</a:t>
            </a:r>
            <a:r>
              <a:rPr sz="22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0663" y="3686302"/>
            <a:ext cx="5158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8155" algn="l"/>
                <a:tab pos="1829435" algn="l"/>
                <a:tab pos="3486150" algn="l"/>
                <a:tab pos="3947795" algn="l"/>
                <a:tab pos="5005070" algn="l"/>
              </a:tabLst>
            </a:pP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принять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положения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4414" y="3913073"/>
            <a:ext cx="1259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резервом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8909" y="3913073"/>
            <a:ext cx="3691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7514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членскими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организациями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8054" y="3686302"/>
            <a:ext cx="1801495" cy="81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</a:t>
            </a:r>
            <a:endParaRPr sz="2200">
              <a:latin typeface="Microsoft Sans Serif"/>
              <a:cs typeface="Microsoft Sans Serif"/>
            </a:endParaRPr>
          </a:p>
          <a:p>
            <a:pPr marL="167640">
              <a:lnSpc>
                <a:spcPts val="1795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кадровым</a:t>
            </a:r>
            <a:endParaRPr sz="2200">
              <a:latin typeface="Microsoft Sans Serif"/>
              <a:cs typeface="Microsoft Sans Serif"/>
            </a:endParaRPr>
          </a:p>
          <a:p>
            <a:pPr marL="167640">
              <a:lnSpc>
                <a:spcPts val="2220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8054" y="4369434"/>
            <a:ext cx="14992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повышать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9232" y="4369434"/>
            <a:ext cx="5153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8435" algn="l"/>
                <a:tab pos="396494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уровень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членских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3503" y="4596510"/>
            <a:ext cx="4485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3250" algn="l"/>
                <a:tab pos="2909570" algn="l"/>
                <a:tab pos="329184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3503" y="4825110"/>
            <a:ext cx="4535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советов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58054" y="5052186"/>
            <a:ext cx="1728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объединить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85322" y="5052186"/>
            <a:ext cx="2243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4244" algn="l"/>
              </a:tabLst>
            </a:pP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укрупнить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07760" y="4475505"/>
            <a:ext cx="235839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5080" indent="-165735">
              <a:lnSpc>
                <a:spcPct val="135900"/>
              </a:lnSpc>
              <a:spcBef>
                <a:spcPts val="100"/>
              </a:spcBef>
            </a:pP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координационных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малочисленные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3503" y="5278958"/>
            <a:ext cx="16313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профсоюзы;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58054" y="5508142"/>
            <a:ext cx="7155815" cy="5873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67640" marR="5080" indent="-155575">
              <a:lnSpc>
                <a:spcPct val="67700"/>
              </a:lnSpc>
              <a:spcBef>
                <a:spcPts val="944"/>
              </a:spcBef>
              <a:tabLst>
                <a:tab pos="187198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исполнение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членскими</a:t>
            </a:r>
            <a:r>
              <a:rPr sz="2200" spc="-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организациями</a:t>
            </a:r>
            <a:r>
              <a:rPr sz="22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Устава Федерации.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7983" y="6190894"/>
            <a:ext cx="5673090" cy="587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940" algn="r">
              <a:lnSpc>
                <a:spcPts val="2215"/>
              </a:lnSpc>
              <a:spcBef>
                <a:spcPts val="95"/>
              </a:spcBef>
              <a:tabLst>
                <a:tab pos="3188970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Совершенствованию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организационной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ts val="2215"/>
              </a:lnSpc>
              <a:tabLst>
                <a:tab pos="1152525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новый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импульс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7947" y="6190894"/>
            <a:ext cx="4801235" cy="5873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8735" marR="5080" indent="-26670">
              <a:lnSpc>
                <a:spcPct val="67700"/>
              </a:lnSpc>
              <a:spcBef>
                <a:spcPts val="944"/>
              </a:spcBef>
              <a:tabLst>
                <a:tab pos="1283970" algn="l"/>
                <a:tab pos="1687830" algn="l"/>
                <a:tab pos="3248025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работы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кадровой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политики</a:t>
            </a:r>
            <a:r>
              <a:rPr sz="22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–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развития</a:t>
            </a:r>
            <a:r>
              <a:rPr sz="2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637" y="2177186"/>
            <a:ext cx="4588002" cy="3672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245" y="-47167"/>
            <a:ext cx="5986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6935" algn="l"/>
              </a:tabLst>
            </a:pPr>
            <a:r>
              <a:rPr spc="-25" dirty="0"/>
              <a:t>11.</a:t>
            </a:r>
            <a:r>
              <a:rPr dirty="0"/>
              <a:t>	</a:t>
            </a:r>
            <a:r>
              <a:rPr spc="-10" dirty="0"/>
              <a:t>Молодежная</a:t>
            </a:r>
            <a:r>
              <a:rPr spc="-185" dirty="0"/>
              <a:t> </a:t>
            </a:r>
            <a:r>
              <a:rPr spc="-10" dirty="0"/>
              <a:t>политика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70992"/>
            <a:ext cx="6929755" cy="6229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99695" indent="-227965" algn="r">
              <a:lnSpc>
                <a:spcPts val="2245"/>
              </a:lnSpc>
              <a:spcBef>
                <a:spcPts val="95"/>
              </a:spcBef>
              <a:buChar char="-"/>
              <a:tabLst>
                <a:tab pos="227965" algn="l"/>
                <a:tab pos="2362835" algn="l"/>
                <a:tab pos="2752725" algn="l"/>
                <a:tab pos="497141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П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оддерживать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реализовывать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профсоюзные</a:t>
            </a:r>
            <a:endParaRPr sz="2200">
              <a:latin typeface="Microsoft Sans Serif"/>
              <a:cs typeface="Microsoft Sans Serif"/>
            </a:endParaRPr>
          </a:p>
          <a:p>
            <a:pPr marR="118745" algn="r">
              <a:lnSpc>
                <a:spcPts val="1850"/>
              </a:lnSpc>
              <a:tabLst>
                <a:tab pos="1381760" algn="l"/>
                <a:tab pos="3435350" algn="l"/>
                <a:tab pos="3900170" algn="l"/>
                <a:tab pos="499681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проекты,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направленные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защиту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социально</a:t>
            </a:r>
            <a:r>
              <a:rPr sz="2200" spc="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endParaRPr sz="2200">
              <a:latin typeface="Microsoft Sans Serif"/>
              <a:cs typeface="Microsoft Sans Serif"/>
            </a:endParaRPr>
          </a:p>
          <a:p>
            <a:pPr marR="140335" algn="r">
              <a:lnSpc>
                <a:spcPts val="1850"/>
              </a:lnSpc>
              <a:tabLst>
                <a:tab pos="1529715" algn="l"/>
                <a:tab pos="2453005" algn="l"/>
                <a:tab pos="2841625" algn="l"/>
                <a:tab pos="4500245" algn="l"/>
                <a:tab pos="638365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интересов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работающей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учащейся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молодежи;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  <a:tabLst>
                <a:tab pos="1652905" algn="l"/>
                <a:tab pos="3202305" algn="l"/>
                <a:tab pos="4663440" algn="l"/>
                <a:tab pos="496824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активнее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вовлекать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профсоюзные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ряды;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  <a:tabLst>
                <a:tab pos="2849245" algn="l"/>
                <a:tab pos="515683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реализовывать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Всероссийскую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молодежную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</a:pP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программу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«Стратегический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резерв;</a:t>
            </a:r>
            <a:endParaRPr sz="22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1850"/>
              </a:lnSpc>
              <a:buChar char="-"/>
              <a:tabLst>
                <a:tab pos="240665" algn="l"/>
                <a:tab pos="2437130" algn="l"/>
                <a:tab pos="4023995" algn="l"/>
                <a:tab pos="5495925" algn="l"/>
                <a:tab pos="580072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способствовать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росту</a:t>
            </a:r>
            <a:r>
              <a:rPr sz="22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доли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составе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выборных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профсоюзной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организации;</a:t>
            </a:r>
            <a:endParaRPr sz="2200">
              <a:latin typeface="Microsoft Sans Serif"/>
              <a:cs typeface="Microsoft Sans Serif"/>
            </a:endParaRPr>
          </a:p>
          <a:p>
            <a:pPr marL="227965" marR="88265" indent="-227965" algn="r">
              <a:lnSpc>
                <a:spcPts val="1850"/>
              </a:lnSpc>
              <a:buChar char="-"/>
              <a:tabLst>
                <a:tab pos="22796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целенаправленно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включать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льготы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гарантии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endParaRPr sz="2200">
              <a:latin typeface="Microsoft Sans Serif"/>
              <a:cs typeface="Microsoft Sans Serif"/>
            </a:endParaRPr>
          </a:p>
          <a:p>
            <a:pPr marR="157480" algn="r">
              <a:lnSpc>
                <a:spcPts val="1850"/>
              </a:lnSpc>
            </a:pP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документы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социального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партнерства;</a:t>
            </a:r>
            <a:endParaRPr sz="2200">
              <a:latin typeface="Microsoft Sans Serif"/>
              <a:cs typeface="Microsoft Sans Serif"/>
            </a:endParaRPr>
          </a:p>
          <a:p>
            <a:pPr marL="227965" marR="26670" indent="-227965" algn="r">
              <a:lnSpc>
                <a:spcPts val="1850"/>
              </a:lnSpc>
              <a:buChar char="-"/>
              <a:tabLst>
                <a:tab pos="227965" algn="l"/>
                <a:tab pos="157797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внедрять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лучший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опыт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endParaRPr sz="2200">
              <a:latin typeface="Microsoft Sans Serif"/>
              <a:cs typeface="Microsoft Sans Serif"/>
            </a:endParaRPr>
          </a:p>
          <a:p>
            <a:pPr marR="28575" algn="r">
              <a:lnSpc>
                <a:spcPts val="1850"/>
              </a:lnSpc>
              <a:tabLst>
                <a:tab pos="193738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мотивации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членства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молодеж-</a:t>
            </a:r>
            <a:endParaRPr sz="2200">
              <a:latin typeface="Microsoft Sans Serif"/>
              <a:cs typeface="Microsoft Sans Serif"/>
            </a:endParaRPr>
          </a:p>
          <a:p>
            <a:pPr marR="37465" algn="r">
              <a:lnSpc>
                <a:spcPts val="1850"/>
              </a:lnSpc>
              <a:tabLst>
                <a:tab pos="619760" algn="l"/>
                <a:tab pos="1695450" algn="l"/>
                <a:tab pos="3717925" algn="l"/>
                <a:tab pos="4850130" algn="l"/>
              </a:tabLst>
            </a:pP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ной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среде,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адаптировать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подачу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профсоюзной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молодежи;</a:t>
            </a:r>
            <a:endParaRPr sz="2200">
              <a:latin typeface="Microsoft Sans Serif"/>
              <a:cs typeface="Microsoft Sans Serif"/>
            </a:endParaRPr>
          </a:p>
          <a:p>
            <a:pPr marL="227965" marR="36195" indent="-227965" algn="r">
              <a:lnSpc>
                <a:spcPts val="1850"/>
              </a:lnSpc>
              <a:buChar char="-"/>
              <a:tabLst>
                <a:tab pos="227965" algn="l"/>
                <a:tab pos="1812289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мероприятия,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направленные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патри-</a:t>
            </a:r>
            <a:endParaRPr sz="2200">
              <a:latin typeface="Microsoft Sans Serif"/>
              <a:cs typeface="Microsoft Sans Serif"/>
            </a:endParaRPr>
          </a:p>
          <a:p>
            <a:pPr marR="22225" algn="r">
              <a:lnSpc>
                <a:spcPts val="1850"/>
              </a:lnSpc>
              <a:tabLst>
                <a:tab pos="1467485" algn="l"/>
                <a:tab pos="3193415" algn="l"/>
                <a:tab pos="482028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отическое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молодежи,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профсоюзные</a:t>
            </a:r>
            <a:endParaRPr sz="2200">
              <a:latin typeface="Microsoft Sans Serif"/>
              <a:cs typeface="Microsoft Sans Serif"/>
            </a:endParaRPr>
          </a:p>
          <a:p>
            <a:pPr marR="15240" algn="r">
              <a:lnSpc>
                <a:spcPts val="1850"/>
              </a:lnSpc>
              <a:tabLst>
                <a:tab pos="1903730" algn="l"/>
                <a:tab pos="5497830" algn="l"/>
                <a:tab pos="580898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молодежные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форумы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слеты,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1850"/>
              </a:lnSpc>
              <a:tabLst>
                <a:tab pos="174371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конкурсы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мастерства;</a:t>
            </a:r>
            <a:endParaRPr sz="2200">
              <a:latin typeface="Microsoft Sans Serif"/>
              <a:cs typeface="Microsoft Sans Serif"/>
            </a:endParaRPr>
          </a:p>
          <a:p>
            <a:pPr marL="227965" marR="57785" indent="-227965" algn="r">
              <a:lnSpc>
                <a:spcPts val="1850"/>
              </a:lnSpc>
              <a:buChar char="-"/>
              <a:tabLst>
                <a:tab pos="227965" algn="l"/>
                <a:tab pos="2735580" algn="l"/>
                <a:tab pos="4568825" algn="l"/>
                <a:tab pos="502920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способствовать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внедрению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endParaRPr sz="2200">
              <a:latin typeface="Microsoft Sans Serif"/>
              <a:cs typeface="Microsoft Sans Serif"/>
            </a:endParaRPr>
          </a:p>
          <a:p>
            <a:pPr marR="69850" algn="r">
              <a:lnSpc>
                <a:spcPts val="1850"/>
              </a:lnSpc>
              <a:tabLst>
                <a:tab pos="2228215" algn="l"/>
                <a:tab pos="429387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организациях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современных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информационных</a:t>
            </a:r>
            <a:endParaRPr sz="2200">
              <a:latin typeface="Microsoft Sans Serif"/>
              <a:cs typeface="Microsoft Sans Serif"/>
            </a:endParaRPr>
          </a:p>
          <a:p>
            <a:pPr marR="53340" algn="r">
              <a:lnSpc>
                <a:spcPts val="1850"/>
              </a:lnSpc>
              <a:tabLst>
                <a:tab pos="1313815" algn="l"/>
                <a:tab pos="1702435" algn="l"/>
                <a:tab pos="3202940" algn="l"/>
                <a:tab pos="568325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методов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ресурсов,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обеспечивающих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инфор-</a:t>
            </a:r>
            <a:endParaRPr sz="2200">
              <a:latin typeface="Microsoft Sans Serif"/>
              <a:cs typeface="Microsoft Sans Serif"/>
            </a:endParaRPr>
          </a:p>
          <a:p>
            <a:pPr marR="43180" algn="r">
              <a:lnSpc>
                <a:spcPts val="1850"/>
              </a:lnSpc>
              <a:tabLst>
                <a:tab pos="2383155" algn="l"/>
                <a:tab pos="4308475" algn="l"/>
                <a:tab pos="485394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мированность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трудящихся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деятельности</a:t>
            </a:r>
            <a:endParaRPr sz="2200">
              <a:latin typeface="Microsoft Sans Serif"/>
              <a:cs typeface="Microsoft Sans Serif"/>
            </a:endParaRPr>
          </a:p>
          <a:p>
            <a:pPr marL="241300" marR="5080">
              <a:lnSpc>
                <a:spcPct val="70000"/>
              </a:lnSpc>
              <a:spcBef>
                <a:spcPts val="400"/>
              </a:spcBef>
              <a:tabLst>
                <a:tab pos="1084580" algn="l"/>
                <a:tab pos="2181225" algn="l"/>
                <a:tab pos="2797810" algn="l"/>
                <a:tab pos="405892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защите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социально</a:t>
            </a:r>
            <a:r>
              <a:rPr sz="2200" spc="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трудовых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</a:t>
            </a:r>
            <a:r>
              <a:rPr sz="22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1961" y="1448942"/>
            <a:ext cx="5015103" cy="36857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" y="52273"/>
            <a:ext cx="11883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2005" algn="l"/>
              </a:tabLst>
            </a:pPr>
            <a:r>
              <a:rPr sz="3200" spc="-25" dirty="0"/>
              <a:t>12.</a:t>
            </a:r>
            <a:r>
              <a:rPr sz="3200" dirty="0"/>
              <a:t>	За</a:t>
            </a:r>
            <a:r>
              <a:rPr sz="3200" spc="-105" dirty="0"/>
              <a:t> </a:t>
            </a:r>
            <a:r>
              <a:rPr sz="3200" dirty="0"/>
              <a:t>солидарность</a:t>
            </a:r>
            <a:r>
              <a:rPr sz="3200" spc="-114" dirty="0"/>
              <a:t> </a:t>
            </a:r>
            <a:r>
              <a:rPr sz="3200" spc="-10" dirty="0"/>
              <a:t>трудящихся</a:t>
            </a:r>
            <a:r>
              <a:rPr sz="3200" spc="-120" dirty="0"/>
              <a:t> </a:t>
            </a:r>
            <a:r>
              <a:rPr sz="3200" dirty="0"/>
              <a:t>в</a:t>
            </a:r>
            <a:r>
              <a:rPr sz="3200" spc="-80" dirty="0"/>
              <a:t> </a:t>
            </a:r>
            <a:r>
              <a:rPr sz="3200" spc="-10" dirty="0"/>
              <a:t>многополярном</a:t>
            </a:r>
            <a:r>
              <a:rPr sz="3200" spc="-120" dirty="0"/>
              <a:t> </a:t>
            </a:r>
            <a:r>
              <a:rPr sz="3200" dirty="0"/>
              <a:t>мире</a:t>
            </a:r>
            <a:r>
              <a:rPr sz="3200" spc="-114" dirty="0"/>
              <a:t> </a:t>
            </a:r>
            <a:r>
              <a:rPr sz="3200" spc="-50" dirty="0"/>
              <a:t>!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25773" y="694461"/>
            <a:ext cx="8465820" cy="60134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935" indent="-229235" algn="just">
              <a:lnSpc>
                <a:spcPct val="100000"/>
              </a:lnSpc>
              <a:spcBef>
                <a:spcPts val="580"/>
              </a:spcBef>
              <a:buChar char="-"/>
              <a:tabLst>
                <a:tab pos="24193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содействовать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укреплению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-1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Форума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БРИКС;</a:t>
            </a:r>
            <a:endParaRPr sz="2200">
              <a:latin typeface="Microsoft Sans Serif"/>
              <a:cs typeface="Microsoft Sans Serif"/>
            </a:endParaRPr>
          </a:p>
          <a:p>
            <a:pPr marL="241935" indent="-229235" algn="just">
              <a:lnSpc>
                <a:spcPts val="2375"/>
              </a:lnSpc>
              <a:spcBef>
                <a:spcPts val="480"/>
              </a:spcBef>
              <a:buChar char="-"/>
              <a:tabLst>
                <a:tab pos="24193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продолжить</a:t>
            </a:r>
            <a:r>
              <a:rPr sz="22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45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рамках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Всеобщей</a:t>
            </a:r>
            <a:r>
              <a:rPr sz="2200" spc="45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Конфедерации</a:t>
            </a:r>
            <a:endParaRPr sz="2200">
              <a:latin typeface="Microsoft Sans Serif"/>
              <a:cs typeface="Microsoft Sans Serif"/>
            </a:endParaRPr>
          </a:p>
          <a:p>
            <a:pPr marL="241300" algn="just">
              <a:lnSpc>
                <a:spcPts val="2375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(ВКП);</a:t>
            </a:r>
            <a:endParaRPr sz="22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продолжить</a:t>
            </a:r>
            <a:r>
              <a:rPr sz="2200" spc="26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участие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254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Профсоюзной</a:t>
            </a:r>
            <a:r>
              <a:rPr sz="2200" spc="254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двадцатке,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25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работе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других</a:t>
            </a:r>
            <a:r>
              <a:rPr sz="2200" spc="5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значимых</a:t>
            </a:r>
            <a:r>
              <a:rPr sz="2200" spc="4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международных</a:t>
            </a:r>
            <a:r>
              <a:rPr sz="2200" spc="5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r>
              <a:rPr sz="2200" spc="5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форумов</a:t>
            </a:r>
            <a:r>
              <a:rPr sz="2200" spc="509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организаций;</a:t>
            </a:r>
            <a:endParaRPr sz="2200">
              <a:latin typeface="Microsoft Sans Serif"/>
              <a:cs typeface="Microsoft Sans Serif"/>
            </a:endParaRPr>
          </a:p>
          <a:p>
            <a:pPr marL="241300" marR="5715" indent="-228600" algn="just">
              <a:lnSpc>
                <a:spcPct val="80000"/>
              </a:lnSpc>
              <a:spcBef>
                <a:spcPts val="1000"/>
              </a:spcBef>
              <a:buChar char="-"/>
              <a:tabLst>
                <a:tab pos="241300" algn="l"/>
                <a:tab pos="2997835" algn="l"/>
                <a:tab pos="641985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уделить</a:t>
            </a:r>
            <a:r>
              <a:rPr sz="2200" spc="3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особое</a:t>
            </a:r>
            <a:r>
              <a:rPr sz="2200" spc="365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внимание</a:t>
            </a:r>
            <a:r>
              <a:rPr sz="2200" spc="3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развитию</a:t>
            </a:r>
            <a:r>
              <a:rPr sz="2200" spc="3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связей</a:t>
            </a:r>
            <a:r>
              <a:rPr sz="2200" spc="3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с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профцентрами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200" spc="47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региональными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профсоюзными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объединениями</a:t>
            </a:r>
            <a:r>
              <a:rPr sz="2200" spc="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Азии,</a:t>
            </a:r>
            <a:r>
              <a:rPr sz="2200" spc="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Африки,</a:t>
            </a:r>
            <a:r>
              <a:rPr sz="2200" spc="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Латинской</a:t>
            </a:r>
            <a:r>
              <a:rPr sz="2200" spc="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Америки,</a:t>
            </a:r>
            <a:r>
              <a:rPr sz="2200" spc="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Ближнего Востока;</a:t>
            </a:r>
            <a:endParaRPr sz="220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1005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200" spc="40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консультации</a:t>
            </a:r>
            <a:r>
              <a:rPr sz="2200" spc="40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</a:t>
            </a:r>
            <a:r>
              <a:rPr sz="2200" spc="40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будущем</a:t>
            </a:r>
            <a:r>
              <a:rPr sz="2200" spc="40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международного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41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движения,</a:t>
            </a:r>
            <a:r>
              <a:rPr sz="2200" spc="42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стремясь</a:t>
            </a:r>
            <a:r>
              <a:rPr sz="2200" spc="41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200" spc="42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равноправному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сотрудничеству</a:t>
            </a:r>
            <a:r>
              <a:rPr sz="22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2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зарубежными</a:t>
            </a:r>
            <a:r>
              <a:rPr sz="2200" spc="1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профсоюзами,</a:t>
            </a:r>
            <a:r>
              <a:rPr sz="2200" spc="1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2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единству 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международного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движения;</a:t>
            </a:r>
            <a:endParaRPr sz="2200">
              <a:latin typeface="Microsoft Sans Serif"/>
              <a:cs typeface="Microsoft Sans Serif"/>
            </a:endParaRPr>
          </a:p>
          <a:p>
            <a:pPr marL="241935" indent="-229235" algn="just">
              <a:lnSpc>
                <a:spcPct val="100000"/>
              </a:lnSpc>
              <a:spcBef>
                <a:spcPts val="470"/>
              </a:spcBef>
              <a:buChar char="-"/>
              <a:tabLst>
                <a:tab pos="241935" algn="l"/>
              </a:tabLst>
            </a:pP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продолжить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рамках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МОТ;</a:t>
            </a:r>
            <a:endParaRPr sz="2200">
              <a:latin typeface="Microsoft Sans Serif"/>
              <a:cs typeface="Microsoft Sans Serif"/>
            </a:endParaRPr>
          </a:p>
          <a:p>
            <a:pPr marL="241300" marR="5715" indent="-228600" algn="just">
              <a:lnSpc>
                <a:spcPct val="8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информировать</a:t>
            </a:r>
            <a:r>
              <a:rPr sz="22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российских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трудящихся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</a:t>
            </a:r>
            <a:r>
              <a:rPr sz="22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событиях,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происходящих</a:t>
            </a:r>
            <a:r>
              <a:rPr sz="2200" spc="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международном</a:t>
            </a:r>
            <a:r>
              <a:rPr sz="2200" spc="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профсоюзном</a:t>
            </a:r>
            <a:r>
              <a:rPr sz="2200" spc="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движении,</a:t>
            </a:r>
            <a:r>
              <a:rPr sz="2200" spc="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об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опыте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200" spc="27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зарубежных</a:t>
            </a:r>
            <a:r>
              <a:rPr sz="2200" spc="254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защите социально-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экономических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интересов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трудящихся.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1151636"/>
            <a:ext cx="3216402" cy="5705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48514"/>
            <a:ext cx="9710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</a:tabLst>
            </a:pPr>
            <a:r>
              <a:rPr spc="-25" dirty="0"/>
              <a:t>13.</a:t>
            </a:r>
            <a:r>
              <a:rPr dirty="0"/>
              <a:t>	О</a:t>
            </a:r>
            <a:r>
              <a:rPr spc="-100" dirty="0"/>
              <a:t> </a:t>
            </a:r>
            <a:r>
              <a:rPr dirty="0"/>
              <a:t>финансовой</a:t>
            </a:r>
            <a:r>
              <a:rPr spc="-90" dirty="0"/>
              <a:t> </a:t>
            </a:r>
            <a:r>
              <a:rPr dirty="0"/>
              <a:t>политике</a:t>
            </a:r>
            <a:r>
              <a:rPr spc="-85" dirty="0"/>
              <a:t> </a:t>
            </a:r>
            <a:r>
              <a:rPr spc="-10" dirty="0"/>
              <a:t>Профсоюзов</a:t>
            </a:r>
            <a:r>
              <a:rPr b="0" spc="-10" dirty="0">
                <a:latin typeface="Calibri Light"/>
                <a:cs typeface="Calibri Light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75" y="1448942"/>
            <a:ext cx="4994019" cy="3770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2632" y="777697"/>
            <a:ext cx="11507470" cy="568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075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Единая</a:t>
            </a:r>
            <a:r>
              <a:rPr sz="22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финансовая</a:t>
            </a:r>
            <a:r>
              <a:rPr sz="2200" b="1" spc="-1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политика</a:t>
            </a:r>
            <a:r>
              <a:rPr sz="22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профсоюзов;</a:t>
            </a:r>
            <a:endParaRPr sz="2200">
              <a:latin typeface="Arial"/>
              <a:cs typeface="Arial"/>
            </a:endParaRPr>
          </a:p>
          <a:p>
            <a:pPr marL="4695190" indent="-171450" algn="just">
              <a:lnSpc>
                <a:spcPts val="2485"/>
              </a:lnSpc>
              <a:spcBef>
                <a:spcPts val="2175"/>
              </a:spcBef>
              <a:buFont typeface="Arial"/>
              <a:buChar char="-"/>
              <a:tabLst>
                <a:tab pos="469519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соблюдать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уставов;</a:t>
            </a:r>
            <a:endParaRPr sz="2200">
              <a:latin typeface="Microsoft Sans Serif"/>
              <a:cs typeface="Microsoft Sans Serif"/>
            </a:endParaRPr>
          </a:p>
          <a:p>
            <a:pPr marL="4681220" marR="26670" indent="-157480" algn="just">
              <a:lnSpc>
                <a:spcPct val="87900"/>
              </a:lnSpc>
              <a:spcBef>
                <a:spcPts val="165"/>
              </a:spcBef>
              <a:buChar char="-"/>
              <a:tabLst>
                <a:tab pos="4681220" algn="l"/>
                <a:tab pos="469582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повышать</a:t>
            </a:r>
            <a:r>
              <a:rPr sz="2200" spc="45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исполнительную</a:t>
            </a:r>
            <a:r>
              <a:rPr sz="22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дисциплину</a:t>
            </a:r>
            <a:r>
              <a:rPr sz="2200" spc="2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соблюдение</a:t>
            </a:r>
            <a:r>
              <a:rPr sz="2200" spc="28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sz="2200" spc="3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spc="37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перечислению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членских</a:t>
            </a:r>
            <a:r>
              <a:rPr sz="2200" spc="37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взносов</a:t>
            </a:r>
            <a:r>
              <a:rPr sz="2200" spc="28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18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размерах,</a:t>
            </a:r>
            <a:r>
              <a:rPr sz="22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утвержденных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соответствующими</a:t>
            </a:r>
            <a:r>
              <a:rPr sz="2200" spc="3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органами</a:t>
            </a:r>
            <a:r>
              <a:rPr sz="2200" spc="3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профсоюзов;</a:t>
            </a:r>
            <a:endParaRPr sz="2200">
              <a:latin typeface="Microsoft Sans Serif"/>
              <a:cs typeface="Microsoft Sans Serif"/>
            </a:endParaRPr>
          </a:p>
          <a:p>
            <a:pPr marL="4681220" marR="81915" indent="-157480">
              <a:lnSpc>
                <a:spcPts val="2320"/>
              </a:lnSpc>
              <a:spcBef>
                <a:spcPts val="20"/>
              </a:spcBef>
              <a:buChar char="-"/>
              <a:tabLst>
                <a:tab pos="4681220" algn="l"/>
                <a:tab pos="4695825" algn="l"/>
                <a:tab pos="7115175" algn="l"/>
                <a:tab pos="7359015" algn="l"/>
                <a:tab pos="8594725" algn="l"/>
                <a:tab pos="8722995" algn="l"/>
                <a:tab pos="10031095" algn="l"/>
                <a:tab pos="107061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совершенствовать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ведение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бухгалтерского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учета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бюджета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путем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внедрения</a:t>
            </a:r>
            <a:endParaRPr sz="2200">
              <a:latin typeface="Microsoft Sans Serif"/>
              <a:cs typeface="Microsoft Sans Serif"/>
            </a:endParaRPr>
          </a:p>
          <a:p>
            <a:pPr marL="4681220">
              <a:lnSpc>
                <a:spcPts val="2140"/>
              </a:lnSpc>
              <a:tabLst>
                <a:tab pos="6002020" algn="l"/>
                <a:tab pos="8411845" algn="l"/>
                <a:tab pos="949769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единой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статей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endParaRPr sz="2200">
              <a:latin typeface="Microsoft Sans Serif"/>
              <a:cs typeface="Microsoft Sans Serif"/>
            </a:endParaRPr>
          </a:p>
          <a:p>
            <a:pPr marL="4681220">
              <a:lnSpc>
                <a:spcPts val="2320"/>
              </a:lnSpc>
              <a:tabLst>
                <a:tab pos="9274810" algn="l"/>
              </a:tabLst>
            </a:pP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бюджета,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методики</a:t>
            </a:r>
            <a:r>
              <a:rPr sz="22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планирования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2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отчетности;</a:t>
            </a:r>
            <a:endParaRPr sz="2200">
              <a:latin typeface="Microsoft Sans Serif"/>
              <a:cs typeface="Microsoft Sans Serif"/>
            </a:endParaRPr>
          </a:p>
          <a:p>
            <a:pPr marL="4681220" marR="90170" indent="-157480">
              <a:lnSpc>
                <a:spcPts val="2330"/>
              </a:lnSpc>
              <a:spcBef>
                <a:spcPts val="175"/>
              </a:spcBef>
              <a:buChar char="-"/>
              <a:tabLst>
                <a:tab pos="4681220" algn="l"/>
                <a:tab pos="4695825" algn="l"/>
                <a:tab pos="6024880" algn="l"/>
                <a:tab pos="6072505" algn="l"/>
                <a:tab pos="7895590" algn="l"/>
                <a:tab pos="9285605" algn="l"/>
                <a:tab pos="9704705" algn="l"/>
                <a:tab pos="10015855" algn="l"/>
                <a:tab pos="1035685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ускорить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решений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IX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X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съездов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</a:t>
            </a:r>
            <a:r>
              <a:rPr sz="2200" spc="-1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новой</a:t>
            </a: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технологической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базе;</a:t>
            </a:r>
            <a:endParaRPr sz="2200">
              <a:latin typeface="Microsoft Sans Serif"/>
              <a:cs typeface="Microsoft Sans Serif"/>
            </a:endParaRPr>
          </a:p>
          <a:p>
            <a:pPr marL="4695825" indent="-172085">
              <a:lnSpc>
                <a:spcPts val="2125"/>
              </a:lnSpc>
              <a:buChar char="-"/>
              <a:tabLst>
                <a:tab pos="4695825" algn="l"/>
                <a:tab pos="6255385" algn="l"/>
                <a:tab pos="841692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регулярно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предоставлять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полную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достоверную</a:t>
            </a:r>
            <a:endParaRPr sz="2200">
              <a:latin typeface="Microsoft Sans Serif"/>
              <a:cs typeface="Microsoft Sans Serif"/>
            </a:endParaRPr>
          </a:p>
          <a:p>
            <a:pPr marL="4681220">
              <a:lnSpc>
                <a:spcPts val="2480"/>
              </a:lnSpc>
              <a:tabLst>
                <a:tab pos="6476365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финансовую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отчетность.</a:t>
            </a:r>
            <a:endParaRPr sz="2200">
              <a:latin typeface="Microsoft Sans Serif"/>
              <a:cs typeface="Microsoft Sans Serif"/>
            </a:endParaRPr>
          </a:p>
          <a:p>
            <a:pPr marL="12065" marR="143510" algn="ctr">
              <a:lnSpc>
                <a:spcPts val="2320"/>
              </a:lnSpc>
              <a:spcBef>
                <a:spcPts val="2350"/>
              </a:spcBef>
              <a:tabLst>
                <a:tab pos="4589780" algn="l"/>
                <a:tab pos="4902200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Совершенствование</a:t>
            </a:r>
            <a:r>
              <a:rPr sz="22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системы</a:t>
            </a:r>
            <a:r>
              <a:rPr sz="2200" b="1" spc="-1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перечисления</a:t>
            </a:r>
            <a:r>
              <a:rPr sz="22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200" b="1" spc="-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распределения</a:t>
            </a:r>
            <a:r>
              <a:rPr sz="22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членских</a:t>
            </a:r>
            <a:r>
              <a:rPr sz="22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взносов, выполнение</a:t>
            </a:r>
            <a:r>
              <a:rPr sz="22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sz="22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обязательств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базис</a:t>
            </a:r>
            <a:r>
              <a:rPr sz="22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22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обеспечения</a:t>
            </a:r>
            <a:r>
              <a:rPr sz="22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эффективной</a:t>
            </a:r>
            <a:r>
              <a:rPr sz="22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работы</a:t>
            </a:r>
            <a:endParaRPr sz="2200">
              <a:latin typeface="Arial"/>
              <a:cs typeface="Arial"/>
            </a:endParaRPr>
          </a:p>
          <a:p>
            <a:pPr marR="1360805" algn="ctr">
              <a:lnSpc>
                <a:spcPts val="2300"/>
              </a:lnSpc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профсоюзов.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251" y="-116636"/>
            <a:ext cx="1040828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560955" marR="5080" indent="-2548890">
              <a:lnSpc>
                <a:spcPts val="3890"/>
              </a:lnSpc>
              <a:spcBef>
                <a:spcPts val="590"/>
              </a:spcBef>
              <a:tabLst>
                <a:tab pos="901065" algn="l"/>
              </a:tabLst>
            </a:pPr>
            <a:r>
              <a:rPr spc="-25" dirty="0"/>
              <a:t>14.</a:t>
            </a:r>
            <a:r>
              <a:rPr dirty="0"/>
              <a:t>	Информация,</a:t>
            </a:r>
            <a:r>
              <a:rPr spc="-55" dirty="0"/>
              <a:t> </a:t>
            </a:r>
            <a:r>
              <a:rPr dirty="0"/>
              <a:t>агитация,</a:t>
            </a:r>
            <a:r>
              <a:rPr spc="-70" dirty="0"/>
              <a:t> </a:t>
            </a:r>
            <a:r>
              <a:rPr dirty="0"/>
              <a:t>пропаганда</a:t>
            </a:r>
            <a:r>
              <a:rPr spc="-3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25" dirty="0"/>
              <a:t>для </a:t>
            </a:r>
            <a:r>
              <a:rPr dirty="0"/>
              <a:t>развития</a:t>
            </a:r>
            <a:r>
              <a:rPr spc="-5" dirty="0"/>
              <a:t> </a:t>
            </a:r>
            <a:r>
              <a:rPr spc="-10" dirty="0"/>
              <a:t>профсоюзов.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15085"/>
            <a:ext cx="11359515" cy="597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lnSpc>
                <a:spcPts val="2660"/>
              </a:lnSpc>
              <a:spcBef>
                <a:spcPts val="100"/>
              </a:spcBef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Всем</a:t>
            </a:r>
            <a:r>
              <a:rPr sz="24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профсоюзным</a:t>
            </a:r>
            <a:r>
              <a:rPr sz="24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организациям</a:t>
            </a:r>
            <a:r>
              <a:rPr sz="24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необходимо:</a:t>
            </a:r>
            <a:endParaRPr sz="2400">
              <a:latin typeface="Arial"/>
              <a:cs typeface="Arial"/>
            </a:endParaRPr>
          </a:p>
          <a:p>
            <a:pPr marL="197485" indent="-184785">
              <a:lnSpc>
                <a:spcPts val="2445"/>
              </a:lnSpc>
              <a:buFont typeface="Arial"/>
              <a:buChar char="-"/>
              <a:tabLst>
                <a:tab pos="19748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у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членов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достоинство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работающего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человека;</a:t>
            </a:r>
            <a:endParaRPr sz="2400">
              <a:latin typeface="Microsoft Sans Serif"/>
              <a:cs typeface="Microsoft Sans Serif"/>
            </a:endParaRPr>
          </a:p>
          <a:p>
            <a:pPr marL="181610" marR="4269105" indent="-169545">
              <a:lnSpc>
                <a:spcPts val="2440"/>
              </a:lnSpc>
              <a:spcBef>
                <a:spcPts val="229"/>
              </a:spcBef>
              <a:buChar char="-"/>
              <a:tabLst>
                <a:tab pos="181610" algn="l"/>
                <a:tab pos="240665" algn="l"/>
                <a:tab pos="2487295" algn="l"/>
                <a:tab pos="5085080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повсеместно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распространять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профсоюзную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идеологию;</a:t>
            </a:r>
            <a:endParaRPr sz="24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2210"/>
              </a:lnSpc>
              <a:buChar char="-"/>
              <a:tabLst>
                <a:tab pos="240665" algn="l"/>
                <a:tab pos="234632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прозрачность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принятия</a:t>
            </a:r>
            <a:r>
              <a:rPr sz="2400" spc="-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решений</a:t>
            </a:r>
            <a:endParaRPr sz="2400">
              <a:latin typeface="Microsoft Sans Serif"/>
              <a:cs typeface="Microsoft Sans Serif"/>
            </a:endParaRPr>
          </a:p>
          <a:p>
            <a:pPr marL="181610">
              <a:lnSpc>
                <a:spcPts val="2445"/>
              </a:lnSpc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выборных</a:t>
            </a:r>
            <a:r>
              <a:rPr sz="2400" spc="-1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органов;</a:t>
            </a:r>
            <a:endParaRPr sz="2400">
              <a:latin typeface="Microsoft Sans Serif"/>
              <a:cs typeface="Microsoft Sans Serif"/>
            </a:endParaRPr>
          </a:p>
          <a:p>
            <a:pPr marL="181610" marR="4243070" indent="-169545">
              <a:lnSpc>
                <a:spcPts val="2440"/>
              </a:lnSpc>
              <a:spcBef>
                <a:spcPts val="229"/>
              </a:spcBef>
              <a:buChar char="-"/>
              <a:tabLst>
                <a:tab pos="181610" algn="l"/>
                <a:tab pos="197485" algn="l"/>
                <a:tab pos="5669280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информировать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членов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используя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</a:t>
            </a:r>
            <a:r>
              <a:rPr sz="2400" spc="-1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доступные</a:t>
            </a:r>
            <a:r>
              <a:rPr sz="24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каналы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коммуникации;</a:t>
            </a:r>
            <a:endParaRPr sz="2400">
              <a:latin typeface="Microsoft Sans Serif"/>
              <a:cs typeface="Microsoft Sans Serif"/>
            </a:endParaRPr>
          </a:p>
          <a:p>
            <a:pPr marL="198120" indent="-185420">
              <a:lnSpc>
                <a:spcPts val="2215"/>
              </a:lnSpc>
              <a:buChar char="-"/>
              <a:tabLst>
                <a:tab pos="198120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наращивать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присутствие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сетях;</a:t>
            </a:r>
            <a:endParaRPr sz="2400">
              <a:latin typeface="Microsoft Sans Serif"/>
              <a:cs typeface="Microsoft Sans Serif"/>
            </a:endParaRPr>
          </a:p>
          <a:p>
            <a:pPr marL="181610" marR="4231640" indent="-169545" algn="just">
              <a:lnSpc>
                <a:spcPct val="84800"/>
              </a:lnSpc>
              <a:spcBef>
                <a:spcPts val="215"/>
              </a:spcBef>
              <a:buChar char="-"/>
              <a:tabLst>
                <a:tab pos="181610" algn="l"/>
                <a:tab pos="240665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организовывать</a:t>
            </a:r>
            <a:r>
              <a:rPr sz="2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участвовать</a:t>
            </a:r>
            <a:r>
              <a:rPr sz="2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информацион-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ных</a:t>
            </a:r>
            <a:r>
              <a:rPr sz="2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кампаниях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защиту</a:t>
            </a:r>
            <a:r>
              <a:rPr sz="2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r>
              <a:rPr sz="2400" spc="5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профорганизаций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активистов,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поддержку</a:t>
            </a:r>
            <a:r>
              <a:rPr sz="24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акций</a:t>
            </a:r>
            <a:r>
              <a:rPr sz="2400" spc="4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солидарности общероссийских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ФНПР;</a:t>
            </a:r>
            <a:endParaRPr sz="24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2220"/>
              </a:lnSpc>
              <a:buChar char="-"/>
              <a:tabLst>
                <a:tab pos="240665" algn="l"/>
              </a:tabLst>
            </a:pP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совершенствовать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систему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профессионального</a:t>
            </a:r>
            <a:endParaRPr sz="2400">
              <a:latin typeface="Microsoft Sans Serif"/>
              <a:cs typeface="Microsoft Sans Serif"/>
            </a:endParaRPr>
          </a:p>
          <a:p>
            <a:pPr marL="181610">
              <a:lnSpc>
                <a:spcPts val="2445"/>
              </a:lnSpc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обучения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4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квалификации;</a:t>
            </a:r>
            <a:endParaRPr sz="24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2435"/>
              </a:lnSpc>
              <a:buChar char="-"/>
              <a:tabLst>
                <a:tab pos="240665" algn="l"/>
                <a:tab pos="2795905" algn="l"/>
                <a:tab pos="4019550" algn="l"/>
                <a:tab pos="4606925" algn="l"/>
                <a:tab pos="6656070" algn="l"/>
                <a:tab pos="8289925" algn="l"/>
                <a:tab pos="888047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активизировать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работу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увеличению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подписки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«Солидарность»,</a:t>
            </a:r>
            <a:endParaRPr sz="2400">
              <a:latin typeface="Microsoft Sans Serif"/>
              <a:cs typeface="Microsoft Sans Serif"/>
            </a:endParaRPr>
          </a:p>
          <a:p>
            <a:pPr marL="181610">
              <a:lnSpc>
                <a:spcPts val="2440"/>
              </a:lnSpc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«Профсоюзный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журнал»,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региональные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профсоюзные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издания;</a:t>
            </a:r>
            <a:endParaRPr sz="2400">
              <a:latin typeface="Microsoft Sans Serif"/>
              <a:cs typeface="Microsoft Sans Serif"/>
            </a:endParaRPr>
          </a:p>
          <a:p>
            <a:pPr marL="240665" marR="5080" indent="-228600">
              <a:lnSpc>
                <a:spcPts val="2440"/>
              </a:lnSpc>
              <a:spcBef>
                <a:spcPts val="229"/>
              </a:spcBef>
              <a:buChar char="-"/>
              <a:tabLst>
                <a:tab pos="265430" algn="l"/>
                <a:tab pos="2406015" algn="l"/>
                <a:tab pos="4504055" algn="l"/>
                <a:tab pos="6179820" algn="l"/>
                <a:tab pos="7642225" algn="l"/>
                <a:tab pos="9723120" algn="l"/>
                <a:tab pos="1100836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грантовой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системы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привлечения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средств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информационные</a:t>
            </a:r>
            <a:r>
              <a:rPr sz="2400" spc="-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проекты</a:t>
            </a:r>
            <a:r>
              <a:rPr sz="2400" spc="-1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3035" y="1617852"/>
            <a:ext cx="4751324" cy="3861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15.</a:t>
            </a:r>
            <a:r>
              <a:rPr spc="-85" dirty="0"/>
              <a:t> </a:t>
            </a:r>
            <a:r>
              <a:rPr dirty="0"/>
              <a:t>Новые</a:t>
            </a:r>
            <a:r>
              <a:rPr spc="-70" dirty="0"/>
              <a:t> </a:t>
            </a:r>
            <a:r>
              <a:rPr dirty="0"/>
              <a:t>инструменты</a:t>
            </a:r>
            <a:r>
              <a:rPr spc="-85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технологии</a:t>
            </a:r>
            <a:r>
              <a:rPr spc="-80" dirty="0"/>
              <a:t> </a:t>
            </a:r>
            <a:r>
              <a:rPr spc="-10" dirty="0"/>
              <a:t>профдвижения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4053" y="1001648"/>
            <a:ext cx="7670165" cy="16732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73990" marR="8255" indent="-161925" algn="just">
              <a:lnSpc>
                <a:spcPct val="78500"/>
              </a:lnSpc>
              <a:spcBef>
                <a:spcPts val="660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усилить</a:t>
            </a:r>
            <a:r>
              <a:rPr sz="22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внимание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200" spc="5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внедрению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цифровых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 технологий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как</a:t>
            </a:r>
            <a:r>
              <a:rPr sz="2200" spc="49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инструменту</a:t>
            </a:r>
            <a:r>
              <a:rPr sz="2200" spc="50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развития</a:t>
            </a:r>
            <a:r>
              <a:rPr sz="2200" spc="229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509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движения.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Предусматривать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разработку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внедрение</a:t>
            </a:r>
            <a:r>
              <a:rPr sz="22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инструментов цифровизации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профсоюзной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деятельности;</a:t>
            </a:r>
            <a:endParaRPr sz="2200">
              <a:latin typeface="Microsoft Sans Serif"/>
              <a:cs typeface="Microsoft Sans Serif"/>
            </a:endParaRPr>
          </a:p>
          <a:p>
            <a:pPr marL="18415" algn="just">
              <a:lnSpc>
                <a:spcPts val="1764"/>
              </a:lnSpc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связи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200" spc="484" dirty="0">
                <a:solidFill>
                  <a:srgbClr val="1F3863"/>
                </a:solidFill>
                <a:latin typeface="Microsoft Sans Serif"/>
                <a:cs typeface="Microsoft Sans Serif"/>
              </a:rPr>
              <a:t> 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изменением</a:t>
            </a:r>
            <a:r>
              <a:rPr sz="2200" spc="37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законодательства,</a:t>
            </a:r>
            <a:endParaRPr sz="2200">
              <a:latin typeface="Microsoft Sans Serif"/>
              <a:cs typeface="Microsoft Sans Serif"/>
            </a:endParaRPr>
          </a:p>
          <a:p>
            <a:pPr marL="173990" algn="just">
              <a:lnSpc>
                <a:spcPts val="2350"/>
              </a:lnSpc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развитием</a:t>
            </a:r>
            <a:r>
              <a:rPr sz="2200" spc="4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интернет</a:t>
            </a:r>
            <a:r>
              <a:rPr sz="22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коммуникаций</a:t>
            </a:r>
            <a:r>
              <a:rPr sz="2200" spc="17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совершенствовать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5596" y="2574798"/>
            <a:ext cx="100139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методы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9447" y="2574798"/>
            <a:ext cx="6029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8270" algn="l"/>
                <a:tab pos="3442335" algn="l"/>
                <a:tab pos="4877435" algn="l"/>
                <a:tab pos="526796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ведения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коллективных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действий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акций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5596" y="2835401"/>
            <a:ext cx="1920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солидарности;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0148" y="3097225"/>
            <a:ext cx="5565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7205" algn="l"/>
                <a:tab pos="3025775" algn="l"/>
                <a:tab pos="333819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научные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социологические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14666" y="3097225"/>
            <a:ext cx="18535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исследования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5596" y="3358388"/>
            <a:ext cx="7529195" cy="6210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ct val="77700"/>
              </a:lnSpc>
              <a:spcBef>
                <a:spcPts val="685"/>
              </a:spcBef>
              <a:tabLst>
                <a:tab pos="551180" algn="l"/>
                <a:tab pos="2345690" algn="l"/>
                <a:tab pos="4046854" algn="l"/>
                <a:tab pos="6169660" algn="l"/>
              </a:tabLst>
            </a:pP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актуальным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проблемам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движения,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особенно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мотивации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членства;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0148" y="3881120"/>
            <a:ext cx="1504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развивать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0593" y="3881120"/>
            <a:ext cx="1134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системы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8016" y="3881120"/>
            <a:ext cx="1312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обучения,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96007" y="3881120"/>
            <a:ext cx="1522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5596" y="4141723"/>
            <a:ext cx="190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квалификации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3370" y="4141723"/>
            <a:ext cx="181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0084" y="4141723"/>
            <a:ext cx="20580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переподготовки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5168" y="4141723"/>
            <a:ext cx="1847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5596" y="4402023"/>
            <a:ext cx="511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0839" algn="l"/>
                <a:tab pos="2107565" algn="l"/>
                <a:tab pos="354076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выборных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штатных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6913" y="4402023"/>
            <a:ext cx="1847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1097" y="4664709"/>
            <a:ext cx="10776585" cy="19659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296920" marR="5080">
              <a:lnSpc>
                <a:spcPct val="77900"/>
              </a:lnSpc>
              <a:spcBef>
                <a:spcPts val="680"/>
              </a:spcBef>
              <a:tabLst>
                <a:tab pos="4707890" algn="l"/>
                <a:tab pos="4892040" algn="l"/>
                <a:tab pos="5356860" algn="l"/>
                <a:tab pos="6330315" algn="l"/>
                <a:tab pos="6418580" algn="l"/>
                <a:tab pos="8328659" algn="l"/>
                <a:tab pos="8593455" algn="l"/>
                <a:tab pos="8982075" algn="l"/>
                <a:tab pos="9218295" algn="l"/>
                <a:tab pos="9606280" algn="l"/>
              </a:tabLst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активистов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основе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современных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методов,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активно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применять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дистанционные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электронные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формы</a:t>
            </a:r>
            <a:r>
              <a:rPr sz="2200" spc="-1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обучения,</a:t>
            </a:r>
            <a:r>
              <a:rPr sz="2200" spc="-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активно</a:t>
            </a:r>
            <a:r>
              <a:rPr sz="2200" spc="-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привлекать</a:t>
            </a:r>
            <a:r>
              <a:rPr sz="2200" spc="-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грантовое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финан-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сирование</a:t>
            </a:r>
            <a:r>
              <a:rPr sz="22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22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обучения.</a:t>
            </a:r>
            <a:endParaRPr sz="2200">
              <a:latin typeface="Microsoft Sans Serif"/>
              <a:cs typeface="Microsoft Sans Serif"/>
            </a:endParaRPr>
          </a:p>
          <a:p>
            <a:pPr marL="2443480" marR="897255" indent="-2431415">
              <a:lnSpc>
                <a:spcPct val="75000"/>
              </a:lnSpc>
              <a:spcBef>
                <a:spcPts val="2150"/>
              </a:spcBef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Наука,</a:t>
            </a:r>
            <a:r>
              <a:rPr sz="2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технологии,</a:t>
            </a:r>
            <a:r>
              <a:rPr sz="2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образование,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кадры,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идеология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основа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F3863"/>
                </a:solidFill>
                <a:latin typeface="Arial"/>
                <a:cs typeface="Arial"/>
              </a:rPr>
              <a:t>для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развития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профсоюзов</a:t>
            </a:r>
            <a:r>
              <a:rPr sz="2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XXI</a:t>
            </a:r>
            <a:r>
              <a:rPr sz="2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веке.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594"/>
            <a:ext cx="4317491" cy="49108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9751"/>
            <a:ext cx="12059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125" dirty="0"/>
              <a:t> </a:t>
            </a:r>
            <a:r>
              <a:rPr dirty="0"/>
              <a:t>Каждому</a:t>
            </a:r>
            <a:r>
              <a:rPr spc="-120" dirty="0"/>
              <a:t> </a:t>
            </a:r>
            <a:r>
              <a:rPr spc="-10" dirty="0"/>
              <a:t>работнику–достойную</a:t>
            </a:r>
            <a:r>
              <a:rPr spc="-110" dirty="0"/>
              <a:t> </a:t>
            </a:r>
            <a:r>
              <a:rPr dirty="0"/>
              <a:t>заработную</a:t>
            </a:r>
            <a:r>
              <a:rPr spc="-120" dirty="0"/>
              <a:t> </a:t>
            </a:r>
            <a:r>
              <a:rPr spc="-10" dirty="0"/>
              <a:t>плату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67" y="1463052"/>
            <a:ext cx="5565394" cy="42625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895" y="575818"/>
            <a:ext cx="11207750" cy="4264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1162050">
              <a:lnSpc>
                <a:spcPct val="72000"/>
              </a:lnSpc>
              <a:spcBef>
                <a:spcPts val="775"/>
              </a:spcBef>
              <a:tabLst>
                <a:tab pos="1795780" algn="l"/>
                <a:tab pos="3893185" algn="l"/>
                <a:tab pos="5218430" algn="l"/>
                <a:tab pos="6912609" algn="l"/>
                <a:tab pos="8607425" algn="l"/>
              </a:tabLst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Профсоюзы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поддерживают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позицию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Президента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В.В.Путина</a:t>
            </a:r>
            <a:r>
              <a:rPr sz="20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Arial"/>
                <a:cs typeface="Arial"/>
              </a:rPr>
              <a:t>необходимости</a:t>
            </a:r>
            <a:r>
              <a:rPr sz="20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перехода</a:t>
            </a:r>
            <a:r>
              <a:rPr sz="20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к</a:t>
            </a:r>
            <a:r>
              <a:rPr sz="20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экономике</a:t>
            </a:r>
            <a:r>
              <a:rPr sz="20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высоких</a:t>
            </a:r>
            <a:r>
              <a:rPr sz="20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заработных</a:t>
            </a:r>
            <a:r>
              <a:rPr sz="20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плат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5386705" indent="-190500">
              <a:lnSpc>
                <a:spcPts val="1375"/>
              </a:lnSpc>
              <a:buFont typeface="Calibri"/>
              <a:buChar char="-"/>
              <a:tabLst>
                <a:tab pos="5386705" algn="l"/>
                <a:tab pos="6960870" algn="l"/>
                <a:tab pos="8595360" algn="l"/>
                <a:tab pos="9910445" algn="l"/>
                <a:tab pos="1093343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бюджетную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политику,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исходя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endParaRPr sz="2000">
              <a:latin typeface="Microsoft Sans Serif"/>
              <a:cs typeface="Microsoft Sans Serif"/>
            </a:endParaRPr>
          </a:p>
          <a:p>
            <a:pPr marL="5391150">
              <a:lnSpc>
                <a:spcPts val="1725"/>
              </a:lnSpc>
              <a:tabLst>
                <a:tab pos="7341870" algn="l"/>
                <a:tab pos="8982710" algn="l"/>
                <a:tab pos="1040257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необходимости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реального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содер-</a:t>
            </a:r>
            <a:endParaRPr sz="2000">
              <a:latin typeface="Microsoft Sans Serif"/>
              <a:cs typeface="Microsoft Sans Serif"/>
            </a:endParaRPr>
          </a:p>
          <a:p>
            <a:pPr marL="5391150">
              <a:lnSpc>
                <a:spcPts val="1720"/>
              </a:lnSpc>
              <a:tabLst>
                <a:tab pos="6261735" algn="l"/>
                <a:tab pos="7788909" algn="l"/>
                <a:tab pos="8507095" algn="l"/>
                <a:tab pos="954595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жания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заработных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пенсий,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пособий;</a:t>
            </a:r>
            <a:endParaRPr sz="2000">
              <a:latin typeface="Microsoft Sans Serif"/>
              <a:cs typeface="Microsoft Sans Serif"/>
            </a:endParaRPr>
          </a:p>
          <a:p>
            <a:pPr marL="5321300" marR="5080" indent="-139065">
              <a:lnSpc>
                <a:spcPct val="71500"/>
              </a:lnSpc>
              <a:spcBef>
                <a:spcPts val="340"/>
              </a:spcBef>
              <a:buChar char="-"/>
              <a:tabLst>
                <a:tab pos="5321300" algn="l"/>
                <a:tab pos="5335905" algn="l"/>
                <a:tab pos="6766559" algn="l"/>
                <a:tab pos="6855459" algn="l"/>
                <a:tab pos="7200265" algn="l"/>
                <a:tab pos="7931784" algn="l"/>
                <a:tab pos="8823325" algn="l"/>
                <a:tab pos="9391650" algn="l"/>
                <a:tab pos="10098405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установить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программах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отраслей экономики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целевые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показатели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по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повышению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385"/>
              </a:lnSpc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оплаты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труда;</a:t>
            </a:r>
            <a:endParaRPr sz="2000">
              <a:latin typeface="Microsoft Sans Serif"/>
              <a:cs typeface="Microsoft Sans Serif"/>
            </a:endParaRPr>
          </a:p>
          <a:p>
            <a:pPr marL="5336540" indent="-154305">
              <a:lnSpc>
                <a:spcPts val="1714"/>
              </a:lnSpc>
              <a:buChar char="-"/>
              <a:tabLst>
                <a:tab pos="5336540" algn="l"/>
                <a:tab pos="6770370" algn="l"/>
                <a:tab pos="7336790" algn="l"/>
                <a:tab pos="8535670" algn="l"/>
                <a:tab pos="8880475" algn="l"/>
                <a:tab pos="978090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гос.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политику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заработной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725"/>
              </a:lnSpc>
              <a:tabLst>
                <a:tab pos="6391275" algn="l"/>
                <a:tab pos="6952615" algn="l"/>
                <a:tab pos="8679815" algn="l"/>
                <a:tab pos="990346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платы,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единых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принципов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720"/>
              </a:lnSpc>
              <a:tabLst>
                <a:tab pos="7557134" algn="l"/>
                <a:tab pos="8603615" algn="l"/>
                <a:tab pos="9086850" algn="l"/>
                <a:tab pos="1093724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установлению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ставок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от</a:t>
            </a:r>
            <a:endParaRPr sz="2000">
              <a:latin typeface="Microsoft Sans Serif"/>
              <a:cs typeface="Microsoft Sans Serif"/>
            </a:endParaRPr>
          </a:p>
          <a:p>
            <a:pPr marL="5321300" marR="31115">
              <a:lnSpc>
                <a:spcPct val="71500"/>
              </a:lnSpc>
              <a:spcBef>
                <a:spcPts val="345"/>
              </a:spcBef>
              <a:tabLst>
                <a:tab pos="6250940" algn="l"/>
                <a:tab pos="7312659" algn="l"/>
                <a:tab pos="9013190" algn="l"/>
                <a:tab pos="1054227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сложности,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коли-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чества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качества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затраченного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труда;</a:t>
            </a:r>
            <a:endParaRPr sz="2000">
              <a:latin typeface="Microsoft Sans Serif"/>
              <a:cs typeface="Microsoft Sans Serif"/>
            </a:endParaRPr>
          </a:p>
          <a:p>
            <a:pPr marL="5335905" indent="-153670">
              <a:lnSpc>
                <a:spcPts val="1385"/>
              </a:lnSpc>
              <a:buChar char="-"/>
              <a:tabLst>
                <a:tab pos="5335905" algn="l"/>
                <a:tab pos="7448550" algn="l"/>
                <a:tab pos="954151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работникам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установление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720"/>
              </a:lnSpc>
            </a:pP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размера</a:t>
            </a:r>
            <a:r>
              <a:rPr sz="20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тарифной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ставки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ниже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минимального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725"/>
              </a:lnSpc>
            </a:pP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размера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оплаты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труда,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имеющих</a:t>
            </a:r>
            <a:endParaRPr sz="2000">
              <a:latin typeface="Microsoft Sans Serif"/>
              <a:cs typeface="Microsoft Sans Serif"/>
            </a:endParaRPr>
          </a:p>
          <a:p>
            <a:pPr marL="5321300">
              <a:lnSpc>
                <a:spcPts val="1720"/>
              </a:lnSpc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наиболее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низкий</a:t>
            </a:r>
            <a:r>
              <a:rPr sz="20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уровень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квалификации;</a:t>
            </a:r>
            <a:endParaRPr sz="2000">
              <a:latin typeface="Microsoft Sans Serif"/>
              <a:cs typeface="Microsoft Sans Serif"/>
            </a:endParaRPr>
          </a:p>
          <a:p>
            <a:pPr marL="5321300" marR="87630" indent="-139065">
              <a:lnSpc>
                <a:spcPct val="71500"/>
              </a:lnSpc>
              <a:spcBef>
                <a:spcPts val="340"/>
              </a:spcBef>
              <a:buChar char="-"/>
              <a:tabLst>
                <a:tab pos="5321300" algn="l"/>
                <a:tab pos="5335905" algn="l"/>
                <a:tab pos="6889115" algn="l"/>
                <a:tab pos="8445500" algn="l"/>
                <a:tab pos="10085705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ежегодную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индексацию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заработ-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ной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платы;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0861" y="4728209"/>
            <a:ext cx="155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определить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8204" y="4728209"/>
            <a:ext cx="4018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230" algn="l"/>
                <a:tab pos="2557780" algn="l"/>
                <a:tab pos="304609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четкие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критерии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условия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546" y="4945837"/>
            <a:ext cx="16535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установления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2826" y="4945837"/>
            <a:ext cx="39077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656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работникам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компенсационных,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9546" y="5164328"/>
            <a:ext cx="5516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9640" algn="l"/>
                <a:tab pos="262001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стимулирующих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поощрительных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выплат;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0861" y="5383784"/>
            <a:ext cx="1526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8792" y="5383784"/>
            <a:ext cx="16554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приоритетное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95099" y="5383784"/>
            <a:ext cx="16567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установление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9546" y="5601716"/>
            <a:ext cx="852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3898" y="5601716"/>
            <a:ext cx="8870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оплаты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44645" y="5601716"/>
            <a:ext cx="3323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2685" algn="l"/>
                <a:tab pos="316801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соглашениями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9546" y="5819647"/>
            <a:ext cx="346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3739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коллективными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договорами.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895" y="6002528"/>
            <a:ext cx="1121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Достойная</a:t>
            </a:r>
            <a:r>
              <a:rPr sz="2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заработная</a:t>
            </a:r>
            <a:r>
              <a:rPr sz="24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плата</a:t>
            </a:r>
            <a:r>
              <a:rPr sz="2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24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залог</a:t>
            </a:r>
            <a:r>
              <a:rPr sz="2400" b="1" spc="-1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развития</a:t>
            </a:r>
            <a:r>
              <a:rPr sz="24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справедливой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экономики</a:t>
            </a:r>
            <a:r>
              <a:rPr sz="2400" b="1" spc="-1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053" y="261620"/>
            <a:ext cx="11399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pc="-25" dirty="0"/>
              <a:t>2.</a:t>
            </a:r>
            <a:r>
              <a:rPr dirty="0"/>
              <a:t>	Каждому</a:t>
            </a:r>
            <a:r>
              <a:rPr spc="-55" dirty="0"/>
              <a:t> </a:t>
            </a:r>
            <a:r>
              <a:rPr spc="-20" dirty="0"/>
              <a:t>трудящемуся</a:t>
            </a:r>
            <a:r>
              <a:rPr spc="-6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профсоюзную</a:t>
            </a:r>
            <a:r>
              <a:rPr spc="-55" dirty="0"/>
              <a:t> </a:t>
            </a:r>
            <a:r>
              <a:rPr spc="-10" dirty="0"/>
              <a:t>защиту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0678" y="1236979"/>
            <a:ext cx="594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7470" algn="l"/>
                <a:tab pos="416496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распространить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основные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социально</a:t>
            </a:r>
            <a:r>
              <a:rPr sz="2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580" dirty="0">
                <a:solidFill>
                  <a:srgbClr val="1F3863"/>
                </a:solidFill>
                <a:latin typeface="Microsoft Sans Serif"/>
                <a:cs typeface="Microsoft Sans Serif"/>
              </a:rPr>
              <a:t>–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5459" y="1473200"/>
            <a:ext cx="575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900" algn="l"/>
                <a:tab pos="3043555" algn="l"/>
                <a:tab pos="3549015" algn="l"/>
                <a:tab pos="556958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трудовые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гарантии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самозанятых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6419" y="1710944"/>
            <a:ext cx="571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3805" algn="l"/>
                <a:tab pos="3910329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платформенных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занятых;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ограничение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0510" y="1947164"/>
            <a:ext cx="576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4185" algn="l"/>
                <a:tab pos="445325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продолжительности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рабочего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времени,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939" y="2183079"/>
            <a:ext cx="5779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3460" algn="l"/>
                <a:tab pos="1519555" algn="l"/>
                <a:tab pos="486219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оплачиваемый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отпуск,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возна-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21382"/>
            <a:ext cx="581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0370" algn="l"/>
                <a:tab pos="2169160" algn="l"/>
                <a:tab pos="2962275" algn="l"/>
                <a:tab pos="346964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граждение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ниже</a:t>
            </a:r>
            <a:r>
              <a:rPr sz="2400" spc="-1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минималь-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3746" y="2657602"/>
            <a:ext cx="580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205" algn="l"/>
                <a:tab pos="2240915" algn="l"/>
              </a:tabLst>
            </a:pP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ного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оплаты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виды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5271" y="2893821"/>
            <a:ext cx="4636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209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социального,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3045" y="2893821"/>
            <a:ext cx="852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меди-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8130" y="3131565"/>
            <a:ext cx="533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цинского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пенсионного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страхования;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9154" y="3576269"/>
            <a:ext cx="5876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120" algn="l"/>
                <a:tab pos="3484245" algn="l"/>
                <a:tab pos="3990975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предусмотреть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вступление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4415" y="3814698"/>
            <a:ext cx="5779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0690" algn="l"/>
                <a:tab pos="473900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союзы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защиту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3746" y="4050919"/>
            <a:ext cx="5803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профсоюзами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социально-трудовых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4790" y="4287139"/>
            <a:ext cx="586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самозанятых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платформенных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занятых;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1827" y="4760798"/>
            <a:ext cx="1826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8890" y="4760798"/>
            <a:ext cx="36087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0420" algn="l"/>
                <a:tab pos="325755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0990" y="4997577"/>
            <a:ext cx="574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3725" algn="l"/>
                <a:tab pos="379793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партнерство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заключение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0990" y="5235321"/>
            <a:ext cx="393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соглашений</a:t>
            </a:r>
            <a:r>
              <a:rPr sz="2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3183" y="6036665"/>
            <a:ext cx="10958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Равные</a:t>
            </a:r>
            <a:r>
              <a:rPr sz="24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права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социально-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трудовые</a:t>
            </a:r>
            <a:r>
              <a:rPr sz="2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гарантии</a:t>
            </a:r>
            <a:r>
              <a:rPr sz="2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sz="2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трудящихся</a:t>
            </a:r>
            <a:r>
              <a:rPr sz="2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38" y="1669160"/>
            <a:ext cx="5679313" cy="35704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36398"/>
            <a:ext cx="955802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76655" marR="5080" indent="-1164590">
              <a:lnSpc>
                <a:spcPts val="3890"/>
              </a:lnSpc>
              <a:spcBef>
                <a:spcPts val="590"/>
              </a:spcBef>
              <a:tabLst>
                <a:tab pos="648335" algn="l"/>
              </a:tabLst>
            </a:pPr>
            <a:r>
              <a:rPr spc="-25" dirty="0"/>
              <a:t>3.</a:t>
            </a:r>
            <a:r>
              <a:rPr dirty="0"/>
              <a:t>	Социальное</a:t>
            </a:r>
            <a:r>
              <a:rPr spc="-70" dirty="0"/>
              <a:t> </a:t>
            </a:r>
            <a:r>
              <a:rPr dirty="0"/>
              <a:t>партнерство</a:t>
            </a:r>
            <a:r>
              <a:rPr spc="-55" dirty="0"/>
              <a:t> </a:t>
            </a:r>
            <a:r>
              <a:rPr dirty="0"/>
              <a:t>для</a:t>
            </a:r>
            <a:r>
              <a:rPr spc="-55" dirty="0"/>
              <a:t> </a:t>
            </a:r>
            <a:r>
              <a:rPr spc="-10" dirty="0"/>
              <a:t>каждого: </a:t>
            </a:r>
            <a:r>
              <a:rPr dirty="0"/>
              <a:t>от</a:t>
            </a:r>
            <a:r>
              <a:rPr spc="-120" dirty="0"/>
              <a:t> </a:t>
            </a:r>
            <a:r>
              <a:rPr dirty="0"/>
              <a:t>предприятия</a:t>
            </a:r>
            <a:r>
              <a:rPr spc="-100" dirty="0"/>
              <a:t> </a:t>
            </a:r>
            <a:r>
              <a:rPr dirty="0"/>
              <a:t>до</a:t>
            </a:r>
            <a:r>
              <a:rPr spc="-114" dirty="0"/>
              <a:t> </a:t>
            </a:r>
            <a:r>
              <a:rPr spc="-10" dirty="0"/>
              <a:t>государства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6835" y="1081475"/>
            <a:ext cx="7506334" cy="53416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1137285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Съезд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ФНПР:</a:t>
            </a:r>
            <a:endParaRPr sz="2400">
              <a:latin typeface="Arial"/>
              <a:cs typeface="Arial"/>
            </a:endParaRPr>
          </a:p>
          <a:p>
            <a:pPr marL="921385" indent="-134620">
              <a:lnSpc>
                <a:spcPts val="2065"/>
              </a:lnSpc>
              <a:spcBef>
                <a:spcPts val="990"/>
              </a:spcBef>
              <a:buFont typeface="Calibri"/>
              <a:buChar char="-"/>
              <a:tabLst>
                <a:tab pos="921385" algn="l"/>
              </a:tabLst>
            </a:pP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настаивает</a:t>
            </a:r>
            <a:r>
              <a:rPr sz="20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нормативном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закреплении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обязанности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20"/>
              </a:lnSpc>
              <a:tabLst>
                <a:tab pos="4038600" algn="l"/>
                <a:tab pos="4980305" algn="l"/>
                <a:tab pos="5261610" algn="l"/>
                <a:tab pos="6396990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</a:t>
            </a:r>
            <a:r>
              <a:rPr sz="2000" spc="-1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власти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местного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20"/>
              </a:lnSpc>
              <a:tabLst>
                <a:tab pos="3444875" algn="l"/>
                <a:tab pos="5615940" algn="l"/>
                <a:tab pos="726567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самоуправления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укрепление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25"/>
              </a:lnSpc>
              <a:tabLst>
                <a:tab pos="213106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социального</a:t>
            </a:r>
            <a:r>
              <a:rPr sz="2000" spc="-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партнерства;</a:t>
            </a:r>
            <a:endParaRPr sz="2000">
              <a:latin typeface="Microsoft Sans Serif"/>
              <a:cs typeface="Microsoft Sans Serif"/>
            </a:endParaRPr>
          </a:p>
          <a:p>
            <a:pPr marL="934085" indent="-153670">
              <a:lnSpc>
                <a:spcPts val="1720"/>
              </a:lnSpc>
              <a:buFont typeface="Microsoft Sans Serif"/>
              <a:buChar char="-"/>
              <a:tabLst>
                <a:tab pos="934085" algn="l"/>
                <a:tab pos="2456815" algn="l"/>
                <a:tab pos="2946400" algn="l"/>
                <a:tab pos="4707255" algn="l"/>
              </a:tabLst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указывает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обязательное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участие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endParaRPr sz="2000">
              <a:latin typeface="Microsoft Sans Serif"/>
              <a:cs typeface="Microsoft Sans Serif"/>
            </a:endParaRPr>
          </a:p>
          <a:p>
            <a:pPr marL="920750" marR="127635">
              <a:lnSpc>
                <a:spcPct val="71500"/>
              </a:lnSpc>
              <a:spcBef>
                <a:spcPts val="340"/>
              </a:spcBef>
              <a:tabLst>
                <a:tab pos="3474720" algn="l"/>
                <a:tab pos="547433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формировании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стратегического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планирования;</a:t>
            </a:r>
            <a:endParaRPr sz="2000">
              <a:latin typeface="Microsoft Sans Serif"/>
              <a:cs typeface="Microsoft Sans Serif"/>
            </a:endParaRPr>
          </a:p>
          <a:p>
            <a:pPr marL="934085" indent="-153670">
              <a:lnSpc>
                <a:spcPts val="1385"/>
              </a:lnSpc>
              <a:buFont typeface="Microsoft Sans Serif"/>
              <a:buChar char="-"/>
              <a:tabLst>
                <a:tab pos="934085" algn="l"/>
                <a:tab pos="2486025" algn="l"/>
              </a:tabLst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настаивает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распространении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соглашений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14"/>
              </a:lnSpc>
              <a:tabLst>
                <a:tab pos="2665095" algn="l"/>
              </a:tabLst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всех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работодателей;</a:t>
            </a:r>
            <a:endParaRPr sz="2000">
              <a:latin typeface="Microsoft Sans Serif"/>
              <a:cs typeface="Microsoft Sans Serif"/>
            </a:endParaRPr>
          </a:p>
          <a:p>
            <a:pPr marL="934085" indent="-153670">
              <a:lnSpc>
                <a:spcPts val="1725"/>
              </a:lnSpc>
              <a:buFont typeface="Microsoft Sans Serif"/>
              <a:buChar char="-"/>
              <a:tabLst>
                <a:tab pos="934085" algn="l"/>
                <a:tab pos="2665730" algn="l"/>
                <a:tab pos="3296920" algn="l"/>
                <a:tab pos="5377180" algn="l"/>
              </a:tabLst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указывает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необходимость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распространения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20"/>
              </a:lnSpc>
              <a:tabLst>
                <a:tab pos="2548255" algn="l"/>
                <a:tab pos="4157345" algn="l"/>
                <a:tab pos="4577715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социального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партнерства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работающих</a:t>
            </a:r>
            <a:r>
              <a:rPr sz="20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условиях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14"/>
              </a:lnSpc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нестандартных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занятости;</a:t>
            </a:r>
            <a:endParaRPr sz="2000">
              <a:latin typeface="Microsoft Sans Serif"/>
              <a:cs typeface="Microsoft Sans Serif"/>
            </a:endParaRPr>
          </a:p>
          <a:p>
            <a:pPr marL="934085" indent="-153670">
              <a:lnSpc>
                <a:spcPts val="1720"/>
              </a:lnSpc>
              <a:buFont typeface="Microsoft Sans Serif"/>
              <a:buChar char="-"/>
              <a:tabLst>
                <a:tab pos="934085" algn="l"/>
                <a:tab pos="4257040" algn="l"/>
                <a:tab pos="5904865" algn="l"/>
              </a:tabLst>
            </a:pP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считает</a:t>
            </a:r>
            <a:r>
              <a:rPr sz="2000" b="1" spc="-1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необходимым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объединений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1720"/>
              </a:lnSpc>
            </a:pP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работодателей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</a:t>
            </a:r>
            <a:r>
              <a:rPr sz="2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всех</a:t>
            </a:r>
            <a:r>
              <a:rPr sz="20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отраслях</a:t>
            </a:r>
            <a:r>
              <a:rPr sz="20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экономики</a:t>
            </a:r>
            <a:endParaRPr sz="2000">
              <a:latin typeface="Microsoft Sans Serif"/>
              <a:cs typeface="Microsoft Sans Serif"/>
            </a:endParaRPr>
          </a:p>
          <a:p>
            <a:pPr marL="920750" marR="100330">
              <a:lnSpc>
                <a:spcPct val="71500"/>
              </a:lnSpc>
              <a:spcBef>
                <a:spcPts val="345"/>
              </a:spcBef>
              <a:tabLst>
                <a:tab pos="1201420" algn="l"/>
                <a:tab pos="2686050" algn="l"/>
                <a:tab pos="4803140" algn="l"/>
              </a:tabLst>
            </a:pP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исключительные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права</a:t>
            </a:r>
            <a:r>
              <a:rPr sz="20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профсоюзов</a:t>
            </a:r>
            <a:r>
              <a:rPr sz="20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проведение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коллективных</a:t>
            </a:r>
            <a:r>
              <a:rPr sz="20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переговоров;</a:t>
            </a:r>
            <a:endParaRPr sz="2000">
              <a:latin typeface="Microsoft Sans Serif"/>
              <a:cs typeface="Microsoft Sans Serif"/>
            </a:endParaRPr>
          </a:p>
          <a:p>
            <a:pPr marL="934085" indent="-153670">
              <a:lnSpc>
                <a:spcPts val="1390"/>
              </a:lnSpc>
              <a:buFont typeface="Microsoft Sans Serif"/>
              <a:buChar char="-"/>
              <a:tabLst>
                <a:tab pos="934085" algn="l"/>
                <a:tab pos="2569845" algn="l"/>
                <a:tab pos="4544060" algn="l"/>
                <a:tab pos="6113780" algn="l"/>
              </a:tabLst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предлагает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Правительству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endParaRPr sz="2000">
              <a:latin typeface="Microsoft Sans Serif"/>
              <a:cs typeface="Microsoft Sans Serif"/>
            </a:endParaRPr>
          </a:p>
          <a:p>
            <a:pPr marL="920750" marR="86360">
              <a:lnSpc>
                <a:spcPct val="71500"/>
              </a:lnSpc>
              <a:spcBef>
                <a:spcPts val="340"/>
              </a:spcBef>
              <a:tabLst>
                <a:tab pos="2393315" algn="l"/>
                <a:tab pos="2586355" algn="l"/>
                <a:tab pos="3435350" algn="l"/>
                <a:tab pos="3885565" algn="l"/>
                <a:tab pos="3924935" algn="l"/>
                <a:tab pos="5633085" algn="l"/>
                <a:tab pos="6763384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0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меры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обеспечению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участия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пред-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ставителей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в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заседаниях</a:t>
            </a:r>
            <a:r>
              <a:rPr sz="20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коллегиального</a:t>
            </a:r>
            <a:endParaRPr sz="2000">
              <a:latin typeface="Microsoft Sans Serif"/>
              <a:cs typeface="Microsoft Sans Serif"/>
            </a:endParaRPr>
          </a:p>
          <a:p>
            <a:pPr marL="920750" marR="108585">
              <a:lnSpc>
                <a:spcPct val="71500"/>
              </a:lnSpc>
              <a:spcBef>
                <a:spcPts val="15"/>
              </a:spcBef>
              <a:tabLst>
                <a:tab pos="2200910" algn="l"/>
                <a:tab pos="3052445" algn="l"/>
                <a:tab pos="4074795" algn="l"/>
                <a:tab pos="6112510" algn="l"/>
                <a:tab pos="6520180" algn="l"/>
              </a:tabLst>
            </a:pP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органа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организацией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правом 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совещательного</a:t>
            </a: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голоса.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77" y="1955457"/>
            <a:ext cx="5205095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078" y="132410"/>
            <a:ext cx="5608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335" algn="l"/>
              </a:tabLst>
            </a:pPr>
            <a:r>
              <a:rPr spc="-25" dirty="0"/>
              <a:t>4.</a:t>
            </a:r>
            <a:r>
              <a:rPr dirty="0"/>
              <a:t>	Нет</a:t>
            </a:r>
            <a:r>
              <a:rPr spc="-140" dirty="0"/>
              <a:t> </a:t>
            </a:r>
            <a:r>
              <a:rPr dirty="0"/>
              <a:t>заемному</a:t>
            </a:r>
            <a:r>
              <a:rPr spc="-155" dirty="0"/>
              <a:t> </a:t>
            </a:r>
            <a:r>
              <a:rPr dirty="0"/>
              <a:t>труду</a:t>
            </a:r>
            <a:r>
              <a:rPr spc="-140" dirty="0"/>
              <a:t> </a:t>
            </a:r>
            <a:r>
              <a:rPr spc="-50" dirty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82" y="1456944"/>
            <a:ext cx="5101335" cy="3943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849884"/>
            <a:ext cx="1475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1F3863"/>
                </a:solidFill>
                <a:latin typeface="Arial"/>
                <a:cs typeface="Arial"/>
              </a:rPr>
              <a:t>Трудовой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1443" y="849884"/>
            <a:ext cx="1034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кодекс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5735" y="849884"/>
            <a:ext cx="8585835" cy="192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5970" algn="l"/>
                <a:tab pos="3924935" algn="l"/>
                <a:tab pos="5947410" algn="l"/>
                <a:tab pos="7792084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запрещает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заемный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труд.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400">
              <a:latin typeface="Arial"/>
              <a:cs typeface="Arial"/>
            </a:endParaRPr>
          </a:p>
          <a:p>
            <a:pPr marL="2091055">
              <a:lnSpc>
                <a:spcPct val="100000"/>
              </a:lnSpc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Съезд</a:t>
            </a:r>
            <a:r>
              <a:rPr sz="2400" b="1" spc="-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требует:</a:t>
            </a:r>
            <a:endParaRPr sz="2400">
              <a:latin typeface="Arial"/>
              <a:cs typeface="Arial"/>
            </a:endParaRPr>
          </a:p>
          <a:p>
            <a:pPr marL="2005330" marR="5080" indent="-140335">
              <a:lnSpc>
                <a:spcPct val="104600"/>
              </a:lnSpc>
              <a:tabLst>
                <a:tab pos="4145279" algn="l"/>
                <a:tab pos="5620385" algn="l"/>
                <a:tab pos="727265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закрепить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законодательно</a:t>
            </a:r>
            <a:r>
              <a:rPr sz="2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прио- становления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действия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договора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119" y="2765501"/>
            <a:ext cx="11193145" cy="375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787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4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работником</a:t>
            </a:r>
            <a:r>
              <a:rPr sz="2400" spc="20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30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целях</a:t>
            </a:r>
            <a:r>
              <a:rPr sz="24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его</a:t>
            </a:r>
            <a:r>
              <a:rPr sz="2400" spc="20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временного</a:t>
            </a:r>
            <a:endParaRPr sz="2400">
              <a:latin typeface="Microsoft Sans Serif"/>
              <a:cs typeface="Microsoft Sans Serif"/>
            </a:endParaRPr>
          </a:p>
          <a:p>
            <a:pPr marL="4603115" marR="5080" indent="-15240" algn="just">
              <a:lnSpc>
                <a:spcPct val="104600"/>
              </a:lnSpc>
              <a:spcBef>
                <a:spcPts val="5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трудоустройства</a:t>
            </a:r>
            <a:r>
              <a:rPr sz="2400" spc="53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400" spc="2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другому</a:t>
            </a:r>
            <a:r>
              <a:rPr sz="2400" spc="2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работодателю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4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заключением</a:t>
            </a:r>
            <a:r>
              <a:rPr sz="2400" spc="4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срочного</a:t>
            </a:r>
            <a:r>
              <a:rPr sz="2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договора;</a:t>
            </a:r>
            <a:endParaRPr sz="2400">
              <a:latin typeface="Microsoft Sans Serif"/>
              <a:cs typeface="Microsoft Sans Serif"/>
            </a:endParaRPr>
          </a:p>
          <a:p>
            <a:pPr marL="4583430" marR="39370" indent="-139065" algn="just">
              <a:lnSpc>
                <a:spcPct val="104700"/>
              </a:lnSpc>
              <a:spcBef>
                <a:spcPts val="5"/>
              </a:spcBef>
            </a:pPr>
            <a:r>
              <a:rPr sz="20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0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распространить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положение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о</a:t>
            </a:r>
            <a:r>
              <a:rPr sz="2400" spc="4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государственном</a:t>
            </a:r>
            <a:r>
              <a:rPr sz="2400" spc="4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контроле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профсоюзном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контроле</a:t>
            </a:r>
            <a:r>
              <a:rPr sz="2400" spc="5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2400" spc="5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соблюдением</a:t>
            </a:r>
            <a:r>
              <a:rPr sz="2400" spc="509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r>
              <a:rPr sz="2400" spc="5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работников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работодателей</a:t>
            </a:r>
            <a:r>
              <a:rPr sz="20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12700" marR="803275">
              <a:lnSpc>
                <a:spcPct val="107700"/>
              </a:lnSpc>
              <a:spcBef>
                <a:spcPts val="2690"/>
              </a:spcBef>
              <a:tabLst>
                <a:tab pos="1588770" algn="l"/>
                <a:tab pos="2453005" algn="l"/>
                <a:tab pos="3725545" algn="l"/>
                <a:tab pos="3863975" algn="l"/>
                <a:tab pos="4538345" algn="l"/>
                <a:tab pos="4678045" algn="l"/>
                <a:tab pos="5321300" algn="l"/>
                <a:tab pos="6256020" algn="l"/>
                <a:tab pos="6955155" algn="l"/>
                <a:tab pos="7094220" algn="l"/>
                <a:tab pos="7421880" algn="l"/>
                <a:tab pos="8204834" algn="l"/>
                <a:tab pos="8985885" algn="l"/>
              </a:tabLst>
            </a:pP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Заемный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труд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должен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быть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запрещен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rgbClr val="1F3863"/>
                </a:solidFill>
                <a:latin typeface="Arial"/>
                <a:cs typeface="Arial"/>
              </a:rPr>
              <a:t>без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исключений!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Трудовое законодательство</a:t>
            </a:r>
            <a:r>
              <a:rPr sz="22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22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едино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	</a:t>
            </a:r>
            <a:r>
              <a:rPr sz="2200" b="1" spc="-25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rgbClr val="1F3863"/>
                </a:solidFill>
                <a:latin typeface="Arial"/>
                <a:cs typeface="Arial"/>
              </a:rPr>
              <a:t>работников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	</a:t>
            </a:r>
            <a:r>
              <a:rPr sz="22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1F3863"/>
                </a:solidFill>
                <a:latin typeface="Arial"/>
                <a:cs typeface="Arial"/>
              </a:rPr>
              <a:t>всех</a:t>
            </a:r>
            <a:r>
              <a:rPr sz="22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rgbClr val="1F3863"/>
                </a:solidFill>
                <a:latin typeface="Arial"/>
                <a:cs typeface="Arial"/>
              </a:rPr>
              <a:t>работодателей!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241" y="4953"/>
            <a:ext cx="9097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</a:tabLst>
            </a:pPr>
            <a:r>
              <a:rPr spc="-25" dirty="0"/>
              <a:t>5.</a:t>
            </a:r>
            <a:r>
              <a:rPr dirty="0"/>
              <a:t>	Российский</a:t>
            </a:r>
            <a:r>
              <a:rPr spc="-114" dirty="0"/>
              <a:t> </a:t>
            </a:r>
            <a:r>
              <a:rPr dirty="0"/>
              <a:t>Север</a:t>
            </a:r>
            <a:r>
              <a:rPr spc="-10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будущее</a:t>
            </a:r>
            <a:r>
              <a:rPr spc="-110" dirty="0"/>
              <a:t> </a:t>
            </a:r>
            <a:r>
              <a:rPr spc="-10" dirty="0"/>
              <a:t>России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10" y="1195705"/>
            <a:ext cx="4732655" cy="39108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273" y="510032"/>
            <a:ext cx="11898630" cy="613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104139" indent="-185420" algn="r">
              <a:lnSpc>
                <a:spcPts val="2525"/>
              </a:lnSpc>
              <a:spcBef>
                <a:spcPts val="100"/>
              </a:spcBef>
              <a:buChar char="-"/>
              <a:tabLst>
                <a:tab pos="185420" algn="l"/>
                <a:tab pos="1661160" algn="l"/>
                <a:tab pos="3961765" algn="l"/>
                <a:tab pos="5285740" algn="l"/>
                <a:tab pos="597344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благоприятных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условий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ведения</a:t>
            </a:r>
            <a:endParaRPr sz="2400">
              <a:latin typeface="Microsoft Sans Serif"/>
              <a:cs typeface="Microsoft Sans Serif"/>
            </a:endParaRPr>
          </a:p>
          <a:p>
            <a:pPr marR="80645" algn="r">
              <a:lnSpc>
                <a:spcPts val="2165"/>
              </a:lnSpc>
              <a:tabLst>
                <a:tab pos="3181350" algn="l"/>
                <a:tab pos="522160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бизнеса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поддержки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инвесторов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Арктической</a:t>
            </a:r>
            <a:endParaRPr sz="2400">
              <a:latin typeface="Microsoft Sans Serif"/>
              <a:cs typeface="Microsoft Sans Serif"/>
            </a:endParaRPr>
          </a:p>
          <a:p>
            <a:pPr marR="80645" algn="r">
              <a:lnSpc>
                <a:spcPts val="2155"/>
              </a:lnSpc>
              <a:tabLst>
                <a:tab pos="979805" algn="l"/>
                <a:tab pos="2534285" algn="l"/>
                <a:tab pos="3759835" algn="l"/>
                <a:tab pos="623443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зоне,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Крайнего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Севера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приравненных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к</a:t>
            </a:r>
            <a:r>
              <a:rPr sz="2400" spc="-1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ним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0"/>
              </a:lnSpc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местностям;</a:t>
            </a:r>
            <a:endParaRPr sz="2400">
              <a:latin typeface="Microsoft Sans Serif"/>
              <a:cs typeface="Microsoft Sans Serif"/>
            </a:endParaRPr>
          </a:p>
          <a:p>
            <a:pPr marL="4825365" indent="-185420">
              <a:lnSpc>
                <a:spcPts val="2155"/>
              </a:lnSpc>
              <a:buChar char="-"/>
              <a:tabLst>
                <a:tab pos="4825365" algn="l"/>
                <a:tab pos="6712584" algn="l"/>
                <a:tab pos="8132445" algn="l"/>
                <a:tab pos="8471535" algn="l"/>
                <a:tab pos="962279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качества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уровня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жизни</a:t>
            </a:r>
            <a:r>
              <a:rPr sz="2400" spc="-1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граждан,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5"/>
              </a:lnSpc>
              <a:tabLst>
                <a:tab pos="7065645" algn="l"/>
                <a:tab pos="7480300" algn="l"/>
                <a:tab pos="9508490" algn="l"/>
                <a:tab pos="1049020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проживающих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Арктической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зоне,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Крайнего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0"/>
              </a:lnSpc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Севера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приравненных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ним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местностям;</a:t>
            </a:r>
            <a:endParaRPr sz="2400">
              <a:latin typeface="Microsoft Sans Serif"/>
              <a:cs typeface="Microsoft Sans Serif"/>
            </a:endParaRPr>
          </a:p>
          <a:p>
            <a:pPr marL="4825365" indent="-185420">
              <a:lnSpc>
                <a:spcPts val="2155"/>
              </a:lnSpc>
              <a:buChar char="-"/>
              <a:tabLst>
                <a:tab pos="4825365" algn="l"/>
                <a:tab pos="6390640" algn="l"/>
                <a:tab pos="7513320" algn="l"/>
                <a:tab pos="9680575" algn="l"/>
                <a:tab pos="1109091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новых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современных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рабочих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мест,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5"/>
              </a:lnSpc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развития</a:t>
            </a:r>
            <a:r>
              <a:rPr sz="2400" spc="-1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инфраструктуры;</a:t>
            </a:r>
            <a:endParaRPr sz="2400">
              <a:latin typeface="Microsoft Sans Serif"/>
              <a:cs typeface="Microsoft Sans Serif"/>
            </a:endParaRPr>
          </a:p>
          <a:p>
            <a:pPr marL="4825365" indent="-185420">
              <a:lnSpc>
                <a:spcPts val="2150"/>
              </a:lnSpc>
              <a:buChar char="-"/>
              <a:tabLst>
                <a:tab pos="4825365" algn="l"/>
                <a:tab pos="6734809" algn="l"/>
                <a:tab pos="7072630" algn="l"/>
                <a:tab pos="912114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сохранения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дальнейшего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повышения</a:t>
            </a:r>
            <a:r>
              <a:rPr sz="2400" spc="-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льгот</a:t>
            </a:r>
            <a:r>
              <a:rPr sz="2400" spc="-1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5"/>
              </a:lnSpc>
              <a:tabLst>
                <a:tab pos="6322695" algn="l"/>
                <a:tab pos="8336280" algn="l"/>
                <a:tab pos="8841105" algn="l"/>
                <a:tab pos="1099756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гарантий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работающим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Севере,</a:t>
            </a:r>
            <a:r>
              <a:rPr sz="2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том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числе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5"/>
              </a:lnSpc>
              <a:tabLst>
                <a:tab pos="6334125" algn="l"/>
                <a:tab pos="7889240" algn="l"/>
                <a:tab pos="1034224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размеров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районных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коэффициентов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и</a:t>
            </a:r>
            <a:r>
              <a:rPr sz="2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процент-</a:t>
            </a:r>
            <a:endParaRPr sz="2400">
              <a:latin typeface="Microsoft Sans Serif"/>
              <a:cs typeface="Microsoft Sans Serif"/>
            </a:endParaRPr>
          </a:p>
          <a:p>
            <a:pPr marL="4808855">
              <a:lnSpc>
                <a:spcPts val="2150"/>
              </a:lnSpc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ных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надбавок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заработной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плате;</a:t>
            </a:r>
            <a:endParaRPr sz="2400">
              <a:latin typeface="Microsoft Sans Serif"/>
              <a:cs typeface="Microsoft Sans Serif"/>
            </a:endParaRPr>
          </a:p>
          <a:p>
            <a:pPr marL="4825365" indent="-185420">
              <a:lnSpc>
                <a:spcPts val="2155"/>
              </a:lnSpc>
              <a:buChar char="-"/>
              <a:tabLst>
                <a:tab pos="4825365" algn="l"/>
                <a:tab pos="7410450" algn="l"/>
                <a:tab pos="1059878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снижение</a:t>
            </a:r>
            <a:r>
              <a:rPr sz="2400" spc="-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сроков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выхода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пенсию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старости</a:t>
            </a:r>
            <a:endParaRPr sz="2400">
              <a:latin typeface="Microsoft Sans Serif"/>
              <a:cs typeface="Microsoft Sans Serif"/>
            </a:endParaRPr>
          </a:p>
          <a:p>
            <a:pPr marL="4808855" marR="57150" indent="-169545" algn="just">
              <a:lnSpc>
                <a:spcPct val="74800"/>
              </a:lnSpc>
              <a:spcBef>
                <a:spcPts val="365"/>
              </a:spcBef>
              <a:buChar char="-"/>
              <a:tabLst>
                <a:tab pos="4808855" algn="l"/>
                <a:tab pos="4824730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выплаты</a:t>
            </a:r>
            <a:r>
              <a:rPr sz="2400" spc="56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процентной</a:t>
            </a:r>
            <a:r>
              <a:rPr sz="2400" spc="5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надбавки</a:t>
            </a:r>
            <a:r>
              <a:rPr sz="2400" spc="26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400" spc="27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заработной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плате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4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молодежи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полном</a:t>
            </a:r>
            <a:r>
              <a:rPr sz="24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размере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первого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дня</a:t>
            </a:r>
            <a:r>
              <a:rPr sz="2400" spc="3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работы</a:t>
            </a:r>
            <a:r>
              <a:rPr sz="2400" spc="29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28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районах</a:t>
            </a:r>
            <a:r>
              <a:rPr sz="2400" spc="28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Крайнего</a:t>
            </a:r>
            <a:r>
              <a:rPr sz="2400" spc="29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Севера</a:t>
            </a:r>
            <a:r>
              <a:rPr sz="2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приравненных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2400" spc="-1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ним</a:t>
            </a:r>
            <a:r>
              <a:rPr sz="2400" spc="-1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местностям.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-73025" algn="ctr">
              <a:lnSpc>
                <a:spcPct val="74800"/>
              </a:lnSpc>
              <a:spcBef>
                <a:spcPts val="2140"/>
              </a:spcBef>
              <a:tabLst>
                <a:tab pos="1438910" algn="l"/>
                <a:tab pos="2406015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Решение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назревших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вновь</a:t>
            </a:r>
            <a:r>
              <a:rPr sz="24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возникающих</a:t>
            </a:r>
            <a:r>
              <a:rPr sz="24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проблемных</a:t>
            </a:r>
            <a:r>
              <a:rPr sz="2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вопросов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Севере возможно</a:t>
            </a:r>
            <a:r>
              <a:rPr sz="2400" b="1" spc="-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только</a:t>
            </a:r>
            <a:r>
              <a:rPr sz="24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400" b="1" spc="-1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тесном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взаимодействии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органов</a:t>
            </a:r>
            <a:r>
              <a:rPr sz="24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государственной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власти,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профсоюзов</a:t>
            </a:r>
            <a:r>
              <a:rPr sz="2400" b="1" spc="-1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работодателей.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4435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50" dirty="0"/>
              <a:t> </a:t>
            </a:r>
            <a:r>
              <a:rPr dirty="0"/>
              <a:t>За</a:t>
            </a:r>
            <a:r>
              <a:rPr spc="-50" dirty="0"/>
              <a:t> </a:t>
            </a:r>
            <a:r>
              <a:rPr dirty="0"/>
              <a:t>эффективный</a:t>
            </a:r>
            <a:r>
              <a:rPr spc="-60" dirty="0"/>
              <a:t> </a:t>
            </a:r>
            <a:r>
              <a:rPr spc="-10" dirty="0"/>
              <a:t>контроль</a:t>
            </a:r>
            <a:r>
              <a:rPr spc="-50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dirty="0"/>
              <a:t>сфере</a:t>
            </a:r>
            <a:r>
              <a:rPr spc="-65" dirty="0"/>
              <a:t> </a:t>
            </a:r>
            <a:r>
              <a:rPr spc="-10" dirty="0"/>
              <a:t>труда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6803" y="837133"/>
            <a:ext cx="7509509" cy="56946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marR="73025" indent="-228600" algn="just">
              <a:lnSpc>
                <a:spcPct val="80000"/>
              </a:lnSpc>
              <a:spcBef>
                <a:spcPts val="625"/>
              </a:spcBef>
              <a:buChar char="-"/>
              <a:tabLst>
                <a:tab pos="241300" algn="l"/>
              </a:tabLst>
            </a:pP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200" spc="-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укреплять</a:t>
            </a:r>
            <a:r>
              <a:rPr sz="22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профсоюзные</a:t>
            </a:r>
            <a:r>
              <a:rPr sz="22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инспекции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труда,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развивать</a:t>
            </a:r>
            <a:r>
              <a:rPr sz="22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кадровый</a:t>
            </a:r>
            <a:r>
              <a:rPr sz="2200" spc="17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потенциал</a:t>
            </a:r>
            <a:r>
              <a:rPr sz="2200" spc="27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правовых</a:t>
            </a:r>
            <a:r>
              <a:rPr sz="2200" spc="18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служб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профсоюзных</a:t>
            </a:r>
            <a:r>
              <a:rPr sz="2200" spc="4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организаций;</a:t>
            </a:r>
            <a:endParaRPr sz="2200">
              <a:latin typeface="Microsoft Sans Serif"/>
              <a:cs typeface="Microsoft Sans Serif"/>
            </a:endParaRPr>
          </a:p>
          <a:p>
            <a:pPr marL="241935" indent="-229235" algn="just">
              <a:lnSpc>
                <a:spcPts val="2375"/>
              </a:lnSpc>
              <a:spcBef>
                <a:spcPts val="480"/>
              </a:spcBef>
              <a:buChar char="-"/>
              <a:tabLst>
                <a:tab pos="241935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совершенствовать</a:t>
            </a:r>
            <a:r>
              <a:rPr sz="22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формы</a:t>
            </a:r>
            <a:r>
              <a:rPr sz="2200" spc="5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5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способы</a:t>
            </a:r>
            <a:r>
              <a:rPr sz="2200" spc="5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профсоюзного</a:t>
            </a:r>
            <a:endParaRPr sz="2200">
              <a:latin typeface="Microsoft Sans Serif"/>
              <a:cs typeface="Microsoft Sans Serif"/>
            </a:endParaRPr>
          </a:p>
          <a:p>
            <a:pPr marL="241300" algn="just">
              <a:lnSpc>
                <a:spcPts val="2375"/>
              </a:lnSpc>
            </a:pP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контроля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соблюдением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</a:t>
            </a:r>
            <a:r>
              <a:rPr sz="22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законодательства;</a:t>
            </a:r>
            <a:endParaRPr sz="2200">
              <a:latin typeface="Microsoft Sans Serif"/>
              <a:cs typeface="Microsoft Sans Serif"/>
            </a:endParaRPr>
          </a:p>
          <a:p>
            <a:pPr marL="241300" marR="58419" indent="-228600" algn="just">
              <a:lnSpc>
                <a:spcPts val="2110"/>
              </a:lnSpc>
              <a:spcBef>
                <a:spcPts val="980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2200" spc="30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постоянной</a:t>
            </a:r>
            <a:r>
              <a:rPr sz="22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основе</a:t>
            </a:r>
            <a:r>
              <a:rPr sz="2200" spc="19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работы</a:t>
            </a:r>
            <a:r>
              <a:rPr sz="2200" spc="29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выявлению</a:t>
            </a:r>
            <a:r>
              <a:rPr sz="2200" spc="30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29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устранению</a:t>
            </a:r>
            <a:r>
              <a:rPr sz="22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причин,</a:t>
            </a:r>
            <a:r>
              <a:rPr sz="22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порождающих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нарушения</a:t>
            </a:r>
            <a:r>
              <a:rPr sz="2200" spc="47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</a:t>
            </a:r>
            <a:r>
              <a:rPr sz="22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законодательства,</a:t>
            </a:r>
            <a:r>
              <a:rPr sz="2200" spc="49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условий,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способствующих</a:t>
            </a:r>
            <a:r>
              <a:rPr sz="2200" spc="-1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совершению</a:t>
            </a:r>
            <a:r>
              <a:rPr sz="2200" spc="-1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правонарушений;</a:t>
            </a:r>
            <a:endParaRPr sz="2200">
              <a:latin typeface="Microsoft Sans Serif"/>
              <a:cs typeface="Microsoft Sans Serif"/>
            </a:endParaRPr>
          </a:p>
          <a:p>
            <a:pPr marL="241300" marR="114935" indent="-228600" algn="just">
              <a:lnSpc>
                <a:spcPct val="80000"/>
              </a:lnSpc>
              <a:spcBef>
                <a:spcPts val="1025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повышать</a:t>
            </a:r>
            <a:r>
              <a:rPr sz="2200" spc="5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уровень</a:t>
            </a:r>
            <a:r>
              <a:rPr sz="2200" spc="5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правовой</a:t>
            </a:r>
            <a:r>
              <a:rPr sz="2200" spc="509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грамотности</a:t>
            </a:r>
            <a:r>
              <a:rPr sz="22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2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развитие правосознания</a:t>
            </a:r>
            <a:r>
              <a:rPr sz="22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членов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профсоюза;</a:t>
            </a:r>
            <a:endParaRPr sz="2200">
              <a:latin typeface="Microsoft Sans Serif"/>
              <a:cs typeface="Microsoft Sans Serif"/>
            </a:endParaRPr>
          </a:p>
          <a:p>
            <a:pPr marL="241300" marR="39370" indent="-228600" algn="just">
              <a:lnSpc>
                <a:spcPct val="79800"/>
              </a:lnSpc>
              <a:spcBef>
                <a:spcPts val="1015"/>
              </a:spcBef>
              <a:buChar char="-"/>
              <a:tabLst>
                <a:tab pos="241300" algn="l"/>
              </a:tabLst>
            </a:pP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настаивать</a:t>
            </a:r>
            <a:r>
              <a:rPr sz="2200" spc="4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200" spc="4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обязанности</a:t>
            </a:r>
            <a:r>
              <a:rPr sz="2200" spc="459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органов</a:t>
            </a:r>
            <a:r>
              <a:rPr sz="22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власти</a:t>
            </a:r>
            <a:r>
              <a:rPr sz="2200" spc="50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принимать</a:t>
            </a:r>
            <a:r>
              <a:rPr sz="2200" spc="5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как</a:t>
            </a:r>
            <a:r>
              <a:rPr sz="2200" spc="509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законодательные,</a:t>
            </a:r>
            <a:r>
              <a:rPr sz="2200" spc="5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так</a:t>
            </a:r>
            <a:r>
              <a:rPr sz="2200" spc="51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организационные</a:t>
            </a:r>
            <a:r>
              <a:rPr sz="2200" spc="5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меры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200" spc="53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обеспечению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работы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2200" spc="5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инспекции</a:t>
            </a:r>
            <a:r>
              <a:rPr sz="2200" spc="5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200" spc="27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с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ратифицированной</a:t>
            </a:r>
            <a:r>
              <a:rPr sz="2200" spc="280" dirty="0">
                <a:solidFill>
                  <a:srgbClr val="1F3863"/>
                </a:solidFill>
                <a:latin typeface="Microsoft Sans Serif"/>
                <a:cs typeface="Microsoft Sans Serif"/>
              </a:rPr>
              <a:t> 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Конвенцией</a:t>
            </a:r>
            <a:r>
              <a:rPr sz="2200" spc="19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</a:t>
            </a:r>
            <a:r>
              <a:rPr sz="22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150" dirty="0">
                <a:solidFill>
                  <a:srgbClr val="1F3863"/>
                </a:solidFill>
                <a:latin typeface="Microsoft Sans Serif"/>
                <a:cs typeface="Microsoft Sans Serif"/>
              </a:rPr>
              <a:t>№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 81</a:t>
            </a:r>
            <a:r>
              <a:rPr sz="2200" spc="18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(об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инспекции</a:t>
            </a:r>
            <a:r>
              <a:rPr sz="2200" spc="35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труда),</a:t>
            </a:r>
            <a:r>
              <a:rPr sz="2200" spc="27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а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также</a:t>
            </a:r>
            <a:r>
              <a:rPr sz="2200" spc="17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снять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мораторий</a:t>
            </a:r>
            <a:r>
              <a:rPr sz="22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осуществление</a:t>
            </a:r>
            <a:r>
              <a:rPr sz="22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проверок</a:t>
            </a:r>
            <a:r>
              <a:rPr sz="22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соблюдения</a:t>
            </a:r>
            <a:r>
              <a:rPr sz="2200" spc="-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работодателями </a:t>
            </a:r>
            <a:r>
              <a:rPr sz="22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трудового</a:t>
            </a:r>
            <a:r>
              <a:rPr sz="22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22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9" y="1549272"/>
            <a:ext cx="4548505" cy="3759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677" y="211074"/>
            <a:ext cx="10208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6580" algn="l"/>
              </a:tabLst>
            </a:pPr>
            <a:r>
              <a:rPr sz="3200" spc="-25" dirty="0"/>
              <a:t>7.</a:t>
            </a:r>
            <a:r>
              <a:rPr sz="3200" dirty="0"/>
              <a:t>	Профсоюз</a:t>
            </a:r>
            <a:r>
              <a:rPr sz="3200" spc="-114" dirty="0"/>
              <a:t> </a:t>
            </a:r>
            <a:r>
              <a:rPr sz="3200" dirty="0"/>
              <a:t>на</a:t>
            </a:r>
            <a:r>
              <a:rPr sz="3200" spc="-70" dirty="0"/>
              <a:t> </a:t>
            </a:r>
            <a:r>
              <a:rPr sz="3200" dirty="0"/>
              <a:t>защите</a:t>
            </a:r>
            <a:r>
              <a:rPr sz="3200" spc="-100" dirty="0"/>
              <a:t> </a:t>
            </a:r>
            <a:r>
              <a:rPr sz="3200" dirty="0"/>
              <a:t>прав</a:t>
            </a:r>
            <a:r>
              <a:rPr sz="3200" spc="-60" dirty="0"/>
              <a:t> </a:t>
            </a:r>
            <a:r>
              <a:rPr sz="3200" spc="-10" dirty="0"/>
              <a:t>трудящихся</a:t>
            </a:r>
            <a:r>
              <a:rPr sz="3200" spc="-100" dirty="0"/>
              <a:t> </a:t>
            </a:r>
            <a:r>
              <a:rPr sz="3200" spc="-10" dirty="0"/>
              <a:t>женщин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0588" y="1110183"/>
            <a:ext cx="11710670" cy="13963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655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Равенство</a:t>
            </a:r>
            <a:r>
              <a:rPr sz="2400" spc="27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2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трудовых</a:t>
            </a:r>
            <a:r>
              <a:rPr sz="24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отношениях</a:t>
            </a:r>
            <a:r>
              <a:rPr sz="2400" spc="27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мужчин</a:t>
            </a:r>
            <a:r>
              <a:rPr sz="2400" spc="2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265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женщин</a:t>
            </a:r>
            <a:r>
              <a:rPr sz="2400" spc="260" dirty="0">
                <a:solidFill>
                  <a:srgbClr val="1F3863"/>
                </a:solidFill>
                <a:latin typeface="Microsoft Sans Serif"/>
                <a:cs typeface="Microsoft Sans Serif"/>
              </a:rPr>
              <a:t> 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гарантировано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Конституцией,</a:t>
            </a:r>
            <a:r>
              <a:rPr sz="2400" spc="1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1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это</a:t>
            </a:r>
            <a:r>
              <a:rPr sz="2400" spc="1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важная</a:t>
            </a:r>
            <a:r>
              <a:rPr sz="2400" spc="1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составляющая</a:t>
            </a:r>
            <a:r>
              <a:rPr sz="2400" spc="1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политики</a:t>
            </a:r>
            <a:r>
              <a:rPr sz="2400" spc="1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социально-экономического равенства.</a:t>
            </a:r>
            <a:endParaRPr sz="2400">
              <a:latin typeface="Microsoft Sans Serif"/>
              <a:cs typeface="Microsoft Sans Serif"/>
            </a:endParaRPr>
          </a:p>
          <a:p>
            <a:pPr marL="4473575" algn="just">
              <a:lnSpc>
                <a:spcPct val="100000"/>
              </a:lnSpc>
              <a:spcBef>
                <a:spcPts val="425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10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400" spc="10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2400" spc="10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spc="10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8913" y="2407361"/>
            <a:ext cx="6934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уровне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просветительские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2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588" y="2407361"/>
            <a:ext cx="194310" cy="977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100"/>
              </a:lnSpc>
              <a:spcBef>
                <a:spcPts val="675"/>
              </a:spcBef>
            </a:pP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у н 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8245" y="2700654"/>
            <a:ext cx="694499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39370">
              <a:lnSpc>
                <a:spcPts val="2300"/>
              </a:lnSpc>
              <a:spcBef>
                <a:spcPts val="660"/>
              </a:spcBef>
              <a:tabLst>
                <a:tab pos="1031875" algn="l"/>
                <a:tab pos="1377950" algn="l"/>
                <a:tab pos="3769360" algn="l"/>
                <a:tab pos="4104640" algn="l"/>
                <a:tab pos="519303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ников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работодателей,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соблюдения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трудовых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прав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женщин.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1084" y="3412363"/>
            <a:ext cx="7080884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27329" marR="5080" indent="-215265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Принять</a:t>
            </a:r>
            <a:r>
              <a:rPr sz="2400" spc="34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меры,</a:t>
            </a:r>
            <a:r>
              <a:rPr sz="2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обеспечивающие</a:t>
            </a:r>
            <a:r>
              <a:rPr sz="2400" spc="345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повышение </a:t>
            </a:r>
            <a:r>
              <a:rPr sz="2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конкурентно</a:t>
            </a:r>
            <a:r>
              <a:rPr sz="2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способности</a:t>
            </a:r>
            <a:r>
              <a:rPr sz="2400" spc="33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женщин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spc="330" dirty="0">
                <a:solidFill>
                  <a:srgbClr val="1F3863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рынке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труда,</a:t>
            </a:r>
            <a:r>
              <a:rPr sz="2400" spc="5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сокращение</a:t>
            </a:r>
            <a:r>
              <a:rPr sz="2400" spc="57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дифференциации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оплате труда.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588" y="3704666"/>
            <a:ext cx="165100" cy="9772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655"/>
              </a:spcBef>
            </a:pPr>
            <a:r>
              <a:rPr sz="2400" spc="-140" dirty="0">
                <a:solidFill>
                  <a:srgbClr val="1F3863"/>
                </a:solidFill>
                <a:latin typeface="Microsoft Sans Serif"/>
                <a:cs typeface="Microsoft Sans Serif"/>
              </a:rPr>
              <a:t>к 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т 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1084" y="4711065"/>
            <a:ext cx="7080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114" algn="l"/>
              </a:tabLst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-</a:t>
            </a:r>
            <a:r>
              <a:rPr sz="2400" spc="1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женских</a:t>
            </a:r>
            <a:r>
              <a:rPr sz="2400" spc="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советов</a:t>
            </a:r>
            <a:r>
              <a:rPr sz="24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24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комиссий</a:t>
            </a:r>
            <a:r>
              <a:rPr sz="24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2400" spc="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588" y="5003672"/>
            <a:ext cx="257175" cy="15621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у н н </a:t>
            </a:r>
            <a:r>
              <a:rPr sz="2400" spc="-260" dirty="0">
                <a:solidFill>
                  <a:srgbClr val="1F3863"/>
                </a:solidFill>
                <a:latin typeface="Microsoft Sans Serif"/>
                <a:cs typeface="Microsoft Sans Serif"/>
              </a:rPr>
              <a:t>Ф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305"/>
              </a:lnSpc>
            </a:pP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ч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9957" y="5003672"/>
            <a:ext cx="6960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уровнях</a:t>
            </a:r>
            <a:r>
              <a:rPr sz="2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профсоюзной</a:t>
            </a:r>
            <a:r>
              <a:rPr sz="2400" spc="-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структуры,</a:t>
            </a:r>
            <a:r>
              <a:rPr sz="2400" spc="-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распростране-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3296" y="5296611"/>
            <a:ext cx="690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2176780" algn="l"/>
                <a:tab pos="3688715" algn="l"/>
                <a:tab pos="5810250" algn="l"/>
                <a:tab pos="6230620" algn="l"/>
              </a:tabLst>
            </a:pP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ние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лучших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практик,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накопленных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этом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9204" y="5589219"/>
            <a:ext cx="6880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8055" algn="l"/>
                <a:tab pos="3458210" algn="l"/>
                <a:tab pos="5092700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рядом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членских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2628" y="5881827"/>
            <a:ext cx="6918325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3345" marR="5080" indent="-81280">
              <a:lnSpc>
                <a:spcPct val="80000"/>
              </a:lnSpc>
              <a:spcBef>
                <a:spcPts val="675"/>
              </a:spcBef>
              <a:tabLst>
                <a:tab pos="1165860" algn="l"/>
                <a:tab pos="2615565" algn="l"/>
                <a:tab pos="3903345" algn="l"/>
              </a:tabLst>
            </a:pP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ФНПР,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позволит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усилить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	работу</a:t>
            </a:r>
            <a:r>
              <a:rPr sz="2400" spc="-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2400" spc="-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мотивации членства.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72" y="2546311"/>
            <a:ext cx="4663440" cy="3995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874" y="-9652"/>
            <a:ext cx="1003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335" algn="l"/>
                <a:tab pos="2647950" algn="l"/>
                <a:tab pos="6334760" algn="l"/>
                <a:tab pos="9466580" algn="l"/>
              </a:tabLst>
            </a:pPr>
            <a:r>
              <a:rPr spc="-25" dirty="0"/>
              <a:t>8.</a:t>
            </a:r>
            <a:r>
              <a:rPr dirty="0"/>
              <a:t>	</a:t>
            </a:r>
            <a:r>
              <a:rPr spc="-10" dirty="0"/>
              <a:t>Задачи</a:t>
            </a:r>
            <a:r>
              <a:rPr dirty="0"/>
              <a:t>	</a:t>
            </a:r>
            <a:r>
              <a:rPr spc="-10" dirty="0"/>
              <a:t>профсоюзных</a:t>
            </a:r>
            <a:r>
              <a:rPr dirty="0"/>
              <a:t>	</a:t>
            </a:r>
            <a:r>
              <a:rPr spc="-10" dirty="0"/>
              <a:t>организаций</a:t>
            </a:r>
            <a:r>
              <a:rPr dirty="0"/>
              <a:t>	</a:t>
            </a:r>
            <a:r>
              <a:rPr spc="-25" dirty="0"/>
              <a:t>по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569" y="484123"/>
            <a:ext cx="9184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F3863"/>
                </a:solidFill>
                <a:latin typeface="Arial"/>
                <a:cs typeface="Arial"/>
              </a:rPr>
              <a:t>социальной</a:t>
            </a:r>
            <a:r>
              <a:rPr sz="36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F3863"/>
                </a:solidFill>
                <a:latin typeface="Arial"/>
                <a:cs typeface="Arial"/>
              </a:rPr>
              <a:t>защите</a:t>
            </a:r>
            <a:r>
              <a:rPr sz="3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F3863"/>
                </a:solidFill>
                <a:latin typeface="Arial"/>
                <a:cs typeface="Arial"/>
              </a:rPr>
              <a:t>членов</a:t>
            </a:r>
            <a:r>
              <a:rPr sz="36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1F3863"/>
                </a:solidFill>
                <a:latin typeface="Arial"/>
                <a:cs typeface="Arial"/>
              </a:rPr>
              <a:t>профсоюза.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897" y="998402"/>
            <a:ext cx="11650980" cy="58362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6985" indent="-228600" algn="just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Эффективность</a:t>
            </a:r>
            <a:r>
              <a:rPr sz="24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4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защиты</a:t>
            </a:r>
            <a:r>
              <a:rPr sz="24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работающих</a:t>
            </a:r>
            <a:r>
              <a:rPr sz="24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может</a:t>
            </a:r>
            <a:r>
              <a:rPr sz="24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быть</a:t>
            </a:r>
            <a:r>
              <a:rPr sz="24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значительно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выше</a:t>
            </a:r>
            <a:r>
              <a:rPr sz="2400" spc="3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</a:t>
            </a:r>
            <a:r>
              <a:rPr sz="2400" spc="3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условии</a:t>
            </a:r>
            <a:r>
              <a:rPr sz="2400" spc="3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2400" spc="3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положений</a:t>
            </a:r>
            <a:r>
              <a:rPr sz="2400" spc="3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Конвенций</a:t>
            </a:r>
            <a:r>
              <a:rPr sz="2400" spc="3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3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Рекомендаций</a:t>
            </a:r>
            <a:r>
              <a:rPr sz="2400" spc="3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МОТ.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Стратегическим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 направлением</a:t>
            </a:r>
            <a:r>
              <a:rPr sz="24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4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ФНПР</a:t>
            </a:r>
            <a:r>
              <a:rPr sz="24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остается формирование</a:t>
            </a:r>
            <a:r>
              <a:rPr sz="24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в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400" spc="19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Федерации</a:t>
            </a:r>
            <a:r>
              <a:rPr sz="2400" spc="19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системы</a:t>
            </a:r>
            <a:r>
              <a:rPr sz="2400" spc="2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обязательного</a:t>
            </a:r>
            <a:r>
              <a:rPr sz="2400" spc="19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социального</a:t>
            </a:r>
            <a:r>
              <a:rPr sz="2400" spc="204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страхования,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sz="2400" spc="31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международным</a:t>
            </a:r>
            <a:r>
              <a:rPr sz="2400" spc="31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стандартам.</a:t>
            </a:r>
            <a:r>
              <a:rPr sz="2400" spc="31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XII</a:t>
            </a:r>
            <a:r>
              <a:rPr sz="2400" spc="31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съезд</a:t>
            </a:r>
            <a:r>
              <a:rPr sz="2400" spc="31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ФНПР</a:t>
            </a:r>
            <a:r>
              <a:rPr sz="2400" spc="31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считает 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необходимым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обеспечить:</a:t>
            </a:r>
            <a:endParaRPr sz="24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восстановление деятельности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24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комиссий;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6985" indent="-228600">
              <a:lnSpc>
                <a:spcPct val="80000"/>
              </a:lnSpc>
              <a:spcBef>
                <a:spcPts val="994"/>
              </a:spcBef>
              <a:buChar char="-"/>
              <a:tabLst>
                <a:tab pos="241300" algn="l"/>
                <a:tab pos="2320925" algn="l"/>
                <a:tab pos="3538854" algn="l"/>
                <a:tab pos="4055745" algn="l"/>
                <a:tab pos="5878830" algn="l"/>
                <a:tab pos="7611745" algn="l"/>
                <a:tab pos="9283700" algn="l"/>
                <a:tab pos="10411460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продолжение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работы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упрощению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процедуры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получения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знаков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отличия,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дающих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право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звание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«Ветеран</a:t>
            </a:r>
            <a:r>
              <a:rPr sz="2400" spc="-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труда»;</a:t>
            </a:r>
            <a:endParaRPr sz="2400" dirty="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Char char="-"/>
              <a:tabLst>
                <a:tab pos="240665" algn="l"/>
              </a:tabLst>
            </a:pP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индексации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пенсий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работающим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пенсионерам;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9525" indent="-228600" algn="just">
              <a:lnSpc>
                <a:spcPts val="2300"/>
              </a:lnSpc>
              <a:spcBef>
                <a:spcPts val="980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возврата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z="2400" spc="4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расчету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пособий</a:t>
            </a:r>
            <a:r>
              <a:rPr sz="2400" spc="4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2400" spc="4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временной</a:t>
            </a:r>
            <a:r>
              <a:rPr sz="2400" spc="40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нетрудоспособности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связи</a:t>
            </a:r>
            <a:r>
              <a:rPr sz="2400" spc="4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с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материнством,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также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освобождения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этих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пособий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от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НДФЛ;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ts val="2300"/>
              </a:lnSpc>
              <a:spcBef>
                <a:spcPts val="1005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400" spc="5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подсистем</a:t>
            </a:r>
            <a:r>
              <a:rPr sz="2400" spc="5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обязательного</a:t>
            </a:r>
            <a:r>
              <a:rPr sz="2400" spc="5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социального</a:t>
            </a:r>
            <a:r>
              <a:rPr sz="2400" spc="50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страхования</a:t>
            </a:r>
            <a:r>
              <a:rPr sz="2400" spc="50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для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неформального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сектора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экономики;</a:t>
            </a:r>
            <a:endParaRPr sz="2400" dirty="0">
              <a:latin typeface="Microsoft Sans Serif"/>
              <a:cs typeface="Microsoft Sans Serif"/>
            </a:endParaRPr>
          </a:p>
          <a:p>
            <a:pPr marL="241300" marR="6985" indent="-228600" algn="just">
              <a:lnSpc>
                <a:spcPct val="80000"/>
              </a:lnSpc>
              <a:spcBef>
                <a:spcPts val="1035"/>
              </a:spcBef>
              <a:buChar char="-"/>
              <a:tabLst>
                <a:tab pos="241300" algn="l"/>
              </a:tabLst>
            </a:pP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совершенствования</a:t>
            </a:r>
            <a:r>
              <a:rPr sz="2400" spc="385" dirty="0">
                <a:solidFill>
                  <a:srgbClr val="0D0D0D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системы</a:t>
            </a:r>
            <a:r>
              <a:rPr sz="2400" spc="385" dirty="0">
                <a:solidFill>
                  <a:srgbClr val="0D0D0D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обязательного</a:t>
            </a:r>
            <a:r>
              <a:rPr sz="2400" spc="385" dirty="0">
                <a:solidFill>
                  <a:srgbClr val="0D0D0D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пенсионного</a:t>
            </a:r>
            <a:r>
              <a:rPr sz="2400" spc="385" dirty="0">
                <a:solidFill>
                  <a:srgbClr val="0D0D0D"/>
                </a:solidFill>
                <a:latin typeface="Microsoft Sans Serif"/>
                <a:cs typeface="Microsoft Sans Serif"/>
              </a:rPr>
              <a:t>  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страхования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400" spc="14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2400" spc="15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особыми</a:t>
            </a:r>
            <a:r>
              <a:rPr sz="2400" spc="15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условиями</a:t>
            </a:r>
            <a:r>
              <a:rPr sz="2400" spc="15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труда,</a:t>
            </a:r>
            <a:r>
              <a:rPr sz="2400" spc="160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400" spc="14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районах</a:t>
            </a:r>
            <a:r>
              <a:rPr sz="2400" spc="15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Арктической</a:t>
            </a:r>
            <a:r>
              <a:rPr sz="2400" spc="15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зоны</a:t>
            </a:r>
            <a:r>
              <a:rPr sz="2400" spc="155" dirty="0">
                <a:solidFill>
                  <a:srgbClr val="0D0D0D"/>
                </a:solidFill>
                <a:latin typeface="Microsoft Sans Serif"/>
                <a:cs typeface="Microsoft Sans Serif"/>
              </a:rPr>
              <a:t> 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и 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Крайнего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Севера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400" spc="-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приравненных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ним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местностям;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585</Words>
  <Application>Microsoft Office PowerPoint</Application>
  <PresentationFormat>Произвольный</PresentationFormat>
  <Paragraphs>274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1. Каждому работнику–достойную заработную плату</vt:lpstr>
      <vt:lpstr>2. Каждому трудящемуся – профсоюзную защиту</vt:lpstr>
      <vt:lpstr>3. Социальное партнерство для каждого: от предприятия до государства</vt:lpstr>
      <vt:lpstr>4. Нет заемному труду !</vt:lpstr>
      <vt:lpstr>5. Российский Север – будущее России</vt:lpstr>
      <vt:lpstr>6. За эффективный контроль в сфере труда</vt:lpstr>
      <vt:lpstr>7. Профсоюз на защите прав трудящихся женщин</vt:lpstr>
      <vt:lpstr>8. Задачи профсоюзных организаций по</vt:lpstr>
      <vt:lpstr>Презентация PowerPoint</vt:lpstr>
      <vt:lpstr>9. Охрана труда – важнейшая задача профсоюзов</vt:lpstr>
      <vt:lpstr>10. Организационное и кадровое укрепление–основа эффективной деятельности ФНПР и профсоюзов.</vt:lpstr>
      <vt:lpstr>11. Молодежная политика</vt:lpstr>
      <vt:lpstr>12. За солидарность трудящихся в многополярном мире !</vt:lpstr>
      <vt:lpstr>13. О финансовой политике Профсоюзов.</vt:lpstr>
      <vt:lpstr>14. Информация, агитация, пропаганда – для развития профсоюзов.</vt:lpstr>
      <vt:lpstr>15. Новые инструменты и технологии профдвижения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EDGEPC</cp:lastModifiedBy>
  <cp:revision>3</cp:revision>
  <dcterms:created xsi:type="dcterms:W3CDTF">2024-11-15T11:24:18Z</dcterms:created>
  <dcterms:modified xsi:type="dcterms:W3CDTF">2024-11-15T11:33:55Z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2024-11-15T00:00:00Z</vt:filetime>
  </property>
  <property fmtid="{D5CDD505-2E9C-101B-9397-08002B2CF9AE}" pid="5" name="Producer">
    <vt:lpwstr>Microsoft® PowerPoint® 2019</vt:lpwstr>
  </property>
</Properties>
</file>