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42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169117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35901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64730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157622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168589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194714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313309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374362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303819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161528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83A4D1-6C23-4F45-AF7A-43C8A9BB8454}" type="datetimeFigureOut">
              <a:rPr lang="ru-RU" smtClean="0"/>
              <a:pPr/>
              <a:t>24.01.2018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421529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3A4D1-6C23-4F45-AF7A-43C8A9BB8454}" type="datetimeFigureOut">
              <a:rPr lang="ru-RU" smtClean="0"/>
              <a:pPr/>
              <a:t>24.01.2018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97FB4-0395-45C6-AAFE-6D323FDE100E}" type="slidenum">
              <a:rPr lang="ru-RU" smtClean="0"/>
              <a:pPr/>
              <a:t>‹#›</a:t>
            </a:fld>
            <a:endParaRPr lang="ru-RU"/>
          </a:p>
        </p:txBody>
      </p:sp>
    </p:spTree>
    <p:extLst>
      <p:ext uri="{BB962C8B-B14F-4D97-AF65-F5344CB8AC3E}">
        <p14:creationId xmlns:p14="http://schemas.microsoft.com/office/powerpoint/2010/main" xmlns="" val="2705349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cbi.nlm.nih.gov/pubmed/?term=Aarestrup%20FM%5bAuthor%5d&amp;cauthor=true&amp;cauthor_uid=1140822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2" name="Рисунок 4" descr="logo2"/>
          <p:cNvPicPr>
            <a:picLocks noChangeAspect="1" noChangeArrowheads="1"/>
          </p:cNvPicPr>
          <p:nvPr/>
        </p:nvPicPr>
        <p:blipFill>
          <a:blip r:embed="rId3" cstate="print">
            <a:lum bright="-12000" contrast="30000"/>
            <a:extLst>
              <a:ext uri="{28A0092B-C50C-407E-A947-70E740481C1C}">
                <a14:useLocalDpi xmlns:a14="http://schemas.microsoft.com/office/drawing/2010/main" xmlns="" val="0"/>
              </a:ext>
            </a:extLst>
          </a:blip>
          <a:srcRect/>
          <a:stretch>
            <a:fillRect/>
          </a:stretch>
        </p:blipFill>
        <p:spPr bwMode="auto">
          <a:xfrm>
            <a:off x="10367731" y="373586"/>
            <a:ext cx="1336675"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641132" y="2830701"/>
            <a:ext cx="10899228" cy="1200329"/>
          </a:xfrm>
          <a:prstGeom prst="rect">
            <a:avLst/>
          </a:prstGeom>
        </p:spPr>
        <p:txBody>
          <a:bodyPr wrap="square">
            <a:spAutoFit/>
          </a:bodyPr>
          <a:lstStyle/>
          <a:p>
            <a:pPr algn="ctr"/>
            <a:r>
              <a:rPr lang="en-US" altLang="ru-RU" sz="2400" b="1" dirty="0" smtClean="0">
                <a:solidFill>
                  <a:schemeClr val="bg2">
                    <a:lumMod val="10000"/>
                  </a:schemeClr>
                </a:solidFill>
                <a:latin typeface="Trebuchet MS" panose="020B0603020202020204" pitchFamily="34" charset="0"/>
              </a:rPr>
              <a:t>VETERINARY MONITORING OF ZOONOTIC BACTERIA RESISTANCE TO ANTIMICROBIALS </a:t>
            </a:r>
          </a:p>
          <a:p>
            <a:pPr algn="ctr"/>
            <a:endParaRPr lang="ru-RU" altLang="ru-RU" sz="2400" dirty="0">
              <a:latin typeface="Trebuchet MS" panose="020B0603020202020204" pitchFamily="34" charset="0"/>
            </a:endParaRPr>
          </a:p>
        </p:txBody>
      </p:sp>
      <p:sp>
        <p:nvSpPr>
          <p:cNvPr id="4" name="Прямоугольник 3"/>
          <p:cNvSpPr/>
          <p:nvPr/>
        </p:nvSpPr>
        <p:spPr>
          <a:xfrm>
            <a:off x="756745" y="3707864"/>
            <a:ext cx="10947661" cy="646331"/>
          </a:xfrm>
          <a:prstGeom prst="rect">
            <a:avLst/>
          </a:prstGeom>
        </p:spPr>
        <p:txBody>
          <a:bodyPr wrap="square">
            <a:spAutoFit/>
          </a:bodyPr>
          <a:lstStyle/>
          <a:p>
            <a:pPr algn="ctr"/>
            <a:r>
              <a:rPr lang="en-US" b="1" i="1" dirty="0" smtClean="0">
                <a:latin typeface="Trebuchet MS" panose="020B0603020202020204" pitchFamily="34" charset="0"/>
              </a:rPr>
              <a:t>Dmitry Makarov</a:t>
            </a:r>
            <a:endParaRPr lang="ru-RU" b="1" i="1" dirty="0" smtClean="0">
              <a:latin typeface="Trebuchet MS" panose="020B0603020202020204" pitchFamily="34" charset="0"/>
            </a:endParaRPr>
          </a:p>
          <a:p>
            <a:pPr algn="ctr"/>
            <a:r>
              <a:rPr lang="en-US" b="1" i="1" dirty="0" smtClean="0">
                <a:latin typeface="Trebuchet MS" panose="020B0603020202020204" pitchFamily="34" charset="0"/>
              </a:rPr>
              <a:t>Department of Feed and Feed  Additives safety </a:t>
            </a:r>
            <a:endParaRPr lang="ru-RU" b="1" i="1" dirty="0">
              <a:latin typeface="Trebuchet MS" panose="020B0603020202020204" pitchFamily="34" charset="0"/>
            </a:endParaRPr>
          </a:p>
        </p:txBody>
      </p:sp>
    </p:spTree>
    <p:extLst>
      <p:ext uri="{BB962C8B-B14F-4D97-AF65-F5344CB8AC3E}">
        <p14:creationId xmlns:p14="http://schemas.microsoft.com/office/powerpoint/2010/main" xmlns="" val="412557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9469" y="1"/>
            <a:ext cx="10800217" cy="1143000"/>
          </a:xfrm>
        </p:spPr>
        <p:txBody>
          <a:bodyPr>
            <a:normAutofit/>
          </a:bodyPr>
          <a:lstStyle/>
          <a:p>
            <a:r>
              <a:rPr lang="ru-RU" sz="3333" b="1" dirty="0" smtClean="0">
                <a:ea typeface="Calibri" panose="020F0502020204030204" pitchFamily="34" charset="0"/>
                <a:cs typeface="Times New Roman" panose="02020603050405020304" pitchFamily="18" charset="0"/>
              </a:rPr>
              <a:t>                         </a:t>
            </a:r>
            <a:r>
              <a:rPr lang="en-US" sz="3333" b="1" dirty="0" err="1" smtClean="0">
                <a:ea typeface="Calibri" panose="020F0502020204030204" pitchFamily="34" charset="0"/>
                <a:cs typeface="Times New Roman" panose="02020603050405020304" pitchFamily="18" charset="0"/>
              </a:rPr>
              <a:t>COLISTIN</a:t>
            </a:r>
            <a:r>
              <a:rPr lang="en-US" sz="3333" b="1" dirty="0" smtClean="0">
                <a:ea typeface="Calibri" panose="020F0502020204030204" pitchFamily="34" charset="0"/>
                <a:cs typeface="Times New Roman" panose="02020603050405020304" pitchFamily="18" charset="0"/>
              </a:rPr>
              <a:t> </a:t>
            </a:r>
            <a:r>
              <a:rPr lang="en-US" sz="3333" b="1" dirty="0">
                <a:ea typeface="Calibri" panose="020F0502020204030204" pitchFamily="34" charset="0"/>
                <a:cs typeface="Times New Roman" panose="02020603050405020304" pitchFamily="18" charset="0"/>
              </a:rPr>
              <a:t>BAN IN CHINA</a:t>
            </a:r>
            <a:endParaRPr lang="ru-RU" sz="3333" b="1" dirty="0">
              <a:ea typeface="Calibri" panose="020F0502020204030204" pitchFamily="34" charset="0"/>
              <a:cs typeface="Times New Roman" panose="02020603050405020304" pitchFamily="18" charset="0"/>
            </a:endParaRPr>
          </a:p>
        </p:txBody>
      </p:sp>
      <p:sp>
        <p:nvSpPr>
          <p:cNvPr id="3" name="Содержимое 2"/>
          <p:cNvSpPr>
            <a:spLocks noGrp="1"/>
          </p:cNvSpPr>
          <p:nvPr>
            <p:ph idx="1"/>
          </p:nvPr>
        </p:nvSpPr>
        <p:spPr>
          <a:xfrm>
            <a:off x="1012900" y="883155"/>
            <a:ext cx="10800217" cy="5328591"/>
          </a:xfrm>
        </p:spPr>
        <p:txBody>
          <a:bodyPr>
            <a:normAutofit lnSpcReduction="10000"/>
          </a:bodyPr>
          <a:lstStyle/>
          <a:p>
            <a:endParaRPr lang="en-US" sz="1905" dirty="0"/>
          </a:p>
          <a:p>
            <a:pPr algn="just"/>
            <a:r>
              <a:rPr lang="ru-RU" sz="1905" dirty="0" smtClean="0"/>
              <a:t>                          </a:t>
            </a:r>
            <a:r>
              <a:rPr lang="en-US" sz="1905" dirty="0" smtClean="0"/>
              <a:t>The </a:t>
            </a:r>
            <a:r>
              <a:rPr lang="en-US" sz="1905" dirty="0"/>
              <a:t>situation with </a:t>
            </a:r>
            <a:r>
              <a:rPr lang="en-US" sz="1905" dirty="0" err="1"/>
              <a:t>colistin</a:t>
            </a:r>
            <a:r>
              <a:rPr lang="en-US" sz="1905" dirty="0"/>
              <a:t> in China is a good example how veterinary use of AB leads to </a:t>
            </a:r>
            <a:r>
              <a:rPr lang="ru-RU" sz="1905" dirty="0" smtClean="0"/>
              <a:t>  	              </a:t>
            </a:r>
            <a:r>
              <a:rPr lang="en-US" sz="1905" dirty="0" smtClean="0"/>
              <a:t>resistance </a:t>
            </a:r>
            <a:r>
              <a:rPr lang="en-US" sz="1905" dirty="0"/>
              <a:t>in humans.</a:t>
            </a:r>
          </a:p>
          <a:p>
            <a:pPr algn="just"/>
            <a:r>
              <a:rPr lang="en-US" sz="1905" dirty="0" err="1"/>
              <a:t>Colistin</a:t>
            </a:r>
            <a:r>
              <a:rPr lang="en-US" sz="1905" dirty="0"/>
              <a:t> is one the most important AB of </a:t>
            </a:r>
            <a:r>
              <a:rPr lang="ru-RU" sz="1905" dirty="0"/>
              <a:t>«</a:t>
            </a:r>
            <a:r>
              <a:rPr lang="en-US" sz="1905" dirty="0"/>
              <a:t>last resort</a:t>
            </a:r>
            <a:r>
              <a:rPr lang="ru-RU" sz="1905" dirty="0"/>
              <a:t>». </a:t>
            </a:r>
            <a:r>
              <a:rPr lang="en-US" sz="1905" dirty="0"/>
              <a:t> In China it was used as growth promoter in animal husbandry, and ¼ part of </a:t>
            </a:r>
            <a:r>
              <a:rPr lang="en-US" sz="1905" i="1" dirty="0" err="1"/>
              <a:t>E.coli</a:t>
            </a:r>
            <a:r>
              <a:rPr lang="en-US" sz="1905" dirty="0"/>
              <a:t> isolates from poultry farms and livestock products from markets are resistant to </a:t>
            </a:r>
            <a:r>
              <a:rPr lang="en-US" sz="1905" dirty="0" err="1"/>
              <a:t>colistin</a:t>
            </a:r>
            <a:r>
              <a:rPr lang="en-US" sz="1905" dirty="0"/>
              <a:t>.</a:t>
            </a:r>
          </a:p>
          <a:p>
            <a:pPr algn="just"/>
            <a:r>
              <a:rPr lang="en-US" sz="1905" dirty="0"/>
              <a:t>  Recently resistance to </a:t>
            </a:r>
            <a:r>
              <a:rPr lang="en-US" sz="1905" dirty="0" err="1"/>
              <a:t>colistin</a:t>
            </a:r>
            <a:r>
              <a:rPr lang="en-US" sz="1905" dirty="0"/>
              <a:t> was found in </a:t>
            </a:r>
            <a:r>
              <a:rPr lang="en-US" sz="1905" i="1" dirty="0" err="1"/>
              <a:t>E.coli</a:t>
            </a:r>
            <a:r>
              <a:rPr lang="en-US" sz="1905" dirty="0"/>
              <a:t> from 1% of hospitals in two large cities, though the drug has no medical application in China.</a:t>
            </a:r>
          </a:p>
          <a:p>
            <a:pPr algn="just"/>
            <a:r>
              <a:rPr lang="en-US" sz="1905" dirty="0"/>
              <a:t>Genetic determinants of resistance to </a:t>
            </a:r>
            <a:r>
              <a:rPr lang="en-US" sz="1905" dirty="0" err="1"/>
              <a:t>colistin</a:t>
            </a:r>
            <a:r>
              <a:rPr lang="en-US" sz="1905" dirty="0"/>
              <a:t> were similar for bacteria from chicken farms, slaughterhouses, supermarkets and people. Resistant bacteria were also isolated from flies</a:t>
            </a:r>
            <a:r>
              <a:rPr lang="ru-RU" sz="1905" dirty="0"/>
              <a:t> (</a:t>
            </a:r>
            <a:r>
              <a:rPr lang="en-US" sz="1905" dirty="0"/>
              <a:t>Wang et al., 2017).</a:t>
            </a:r>
          </a:p>
          <a:p>
            <a:pPr algn="just"/>
            <a:r>
              <a:rPr lang="en-US" sz="1905" dirty="0"/>
              <a:t>The authors concluded that resistance emerged in poultry farms and than was transferred to hospitals.</a:t>
            </a:r>
            <a:r>
              <a:rPr lang="ru-RU" sz="1905" dirty="0"/>
              <a:t> </a:t>
            </a:r>
            <a:endParaRPr lang="en-US" sz="1905" dirty="0"/>
          </a:p>
          <a:p>
            <a:pPr algn="just"/>
            <a:r>
              <a:rPr lang="ru-RU" sz="1905" dirty="0"/>
              <a:t>«</a:t>
            </a:r>
            <a:r>
              <a:rPr lang="en-US" sz="1905" dirty="0"/>
              <a:t>It may be why hospital patients who lived far away from farms were not less likely to have a resistant infection during summer, says one of the authors. “In the summer flies will carry those bacteria everywhere.” (</a:t>
            </a:r>
            <a:r>
              <a:rPr lang="en-US" sz="1905" b="1" dirty="0"/>
              <a:t> </a:t>
            </a:r>
            <a:r>
              <a:rPr lang="en-US" sz="1905" dirty="0" err="1"/>
              <a:t>MacKenzie</a:t>
            </a:r>
            <a:r>
              <a:rPr lang="ru-RU" sz="1905" dirty="0"/>
              <a:t>, </a:t>
            </a:r>
            <a:r>
              <a:rPr lang="en-US" sz="1905" dirty="0"/>
              <a:t>2017</a:t>
            </a:r>
            <a:r>
              <a:rPr lang="ru-RU" sz="1905" dirty="0"/>
              <a:t> </a:t>
            </a:r>
            <a:r>
              <a:rPr lang="en-US" sz="1905" dirty="0"/>
              <a:t>)</a:t>
            </a:r>
          </a:p>
          <a:p>
            <a:pPr algn="just">
              <a:buNone/>
            </a:pPr>
            <a:r>
              <a:rPr lang="en-US" sz="1905" dirty="0"/>
              <a:t>       This situation led to the decision of banning </a:t>
            </a:r>
            <a:r>
              <a:rPr lang="en-US" sz="1905" dirty="0" err="1"/>
              <a:t>colistin</a:t>
            </a:r>
            <a:r>
              <a:rPr lang="en-US" sz="1905" dirty="0"/>
              <a:t> use </a:t>
            </a:r>
          </a:p>
          <a:p>
            <a:pPr algn="just">
              <a:buNone/>
            </a:pPr>
            <a:r>
              <a:rPr lang="en-US" sz="1905" dirty="0"/>
              <a:t>        as feed additive in China.</a:t>
            </a:r>
          </a:p>
          <a:p>
            <a:pPr>
              <a:buNone/>
            </a:pPr>
            <a:endParaRPr lang="ru-RU" sz="1905" dirty="0"/>
          </a:p>
        </p:txBody>
      </p:sp>
      <p:pic>
        <p:nvPicPr>
          <p:cNvPr id="7170" name="Picture 2" descr="Картинки по запросу fly"/>
          <p:cNvPicPr>
            <a:picLocks noChangeAspect="1" noChangeArrowheads="1"/>
          </p:cNvPicPr>
          <p:nvPr/>
        </p:nvPicPr>
        <p:blipFill>
          <a:blip r:embed="rId2" cstate="print"/>
          <a:srcRect/>
          <a:stretch>
            <a:fillRect/>
          </a:stretch>
        </p:blipFill>
        <p:spPr bwMode="auto">
          <a:xfrm>
            <a:off x="9025518" y="4941168"/>
            <a:ext cx="2764810" cy="1685394"/>
          </a:xfrm>
          <a:prstGeom prst="rect">
            <a:avLst/>
          </a:prstGeom>
          <a:noFill/>
        </p:spPr>
      </p:pic>
    </p:spTree>
    <p:extLst>
      <p:ext uri="{BB962C8B-B14F-4D97-AF65-F5344CB8AC3E}">
        <p14:creationId xmlns:p14="http://schemas.microsoft.com/office/powerpoint/2010/main" xmlns="" val="3215033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9469" y="232667"/>
            <a:ext cx="10800217" cy="488019"/>
          </a:xfrm>
          <a:prstGeom prst="rect">
            <a:avLst/>
          </a:prstGeom>
        </p:spPr>
        <p:txBody>
          <a:bodyPr wrap="square">
            <a:spAutoFit/>
          </a:bodyPr>
          <a:lstStyle/>
          <a:p>
            <a:pPr lvl="0" algn="ctr"/>
            <a:r>
              <a:rPr lang="ru-RU" sz="2857" b="1" dirty="0" smtClean="0">
                <a:ea typeface="Calibri" panose="020F0502020204030204" pitchFamily="34" charset="0"/>
                <a:cs typeface="Times New Roman" panose="02020603050405020304" pitchFamily="18" charset="0"/>
              </a:rPr>
              <a:t>                </a:t>
            </a:r>
            <a:r>
              <a:rPr lang="en-US" sz="2857" b="1" dirty="0" smtClean="0">
                <a:ea typeface="Calibri" panose="020F0502020204030204" pitchFamily="34" charset="0"/>
                <a:cs typeface="Times New Roman" panose="02020603050405020304" pitchFamily="18" charset="0"/>
              </a:rPr>
              <a:t>EFFORTS </a:t>
            </a:r>
            <a:r>
              <a:rPr lang="en-US" sz="2857" b="1" dirty="0">
                <a:ea typeface="Calibri" panose="020F0502020204030204" pitchFamily="34" charset="0"/>
                <a:cs typeface="Times New Roman" panose="02020603050405020304" pitchFamily="18" charset="0"/>
              </a:rPr>
              <a:t>OF INTERNATIONAL COMMUNITY AGAINST AMR</a:t>
            </a:r>
            <a:endParaRPr lang="ru-RU" sz="2857" b="1" dirty="0">
              <a:ea typeface="Calibri" panose="020F0502020204030204" pitchFamily="34" charset="0"/>
              <a:cs typeface="Times New Roman" panose="02020603050405020304" pitchFamily="18" charset="0"/>
            </a:endParaRPr>
          </a:p>
        </p:txBody>
      </p:sp>
      <p:sp>
        <p:nvSpPr>
          <p:cNvPr id="5" name="Прямоугольник 4"/>
          <p:cNvSpPr/>
          <p:nvPr/>
        </p:nvSpPr>
        <p:spPr>
          <a:xfrm>
            <a:off x="425967" y="908722"/>
            <a:ext cx="10773067" cy="753596"/>
          </a:xfrm>
          <a:prstGeom prst="rect">
            <a:avLst/>
          </a:prstGeom>
        </p:spPr>
        <p:txBody>
          <a:bodyPr wrap="square" lIns="107752" tIns="53876" rIns="107752" bIns="53876">
            <a:spAutoFit/>
          </a:bodyPr>
          <a:lstStyle/>
          <a:p>
            <a:pPr algn="ctr">
              <a:lnSpc>
                <a:spcPct val="120000"/>
              </a:lnSpc>
            </a:pPr>
            <a:r>
              <a:rPr lang="ru-RU" sz="1746" b="1" dirty="0" smtClean="0">
                <a:solidFill>
                  <a:srgbClr val="000000"/>
                </a:solidFill>
                <a:ea typeface="Times New Roman" panose="02020603050405020304" pitchFamily="18" charset="0"/>
                <a:cs typeface="Times New Roman" panose="02020603050405020304" pitchFamily="18" charset="0"/>
              </a:rPr>
              <a:t>                                        </a:t>
            </a:r>
            <a:r>
              <a:rPr lang="en-US" sz="1746" b="1" dirty="0" smtClean="0">
                <a:solidFill>
                  <a:srgbClr val="000000"/>
                </a:solidFill>
                <a:ea typeface="Times New Roman" panose="02020603050405020304" pitchFamily="18" charset="0"/>
                <a:cs typeface="Times New Roman" panose="02020603050405020304" pitchFamily="18" charset="0"/>
              </a:rPr>
              <a:t>MEASURES </a:t>
            </a:r>
            <a:r>
              <a:rPr lang="en-US" sz="1746" b="1" dirty="0">
                <a:solidFill>
                  <a:srgbClr val="000000"/>
                </a:solidFill>
                <a:ea typeface="Times New Roman" panose="02020603050405020304" pitchFamily="18" charset="0"/>
                <a:cs typeface="Times New Roman" panose="02020603050405020304" pitchFamily="18" charset="0"/>
              </a:rPr>
              <a:t>FOR </a:t>
            </a:r>
            <a:r>
              <a:rPr lang="en-US" sz="1746" b="1" dirty="0" err="1">
                <a:solidFill>
                  <a:srgbClr val="000000"/>
                </a:solidFill>
                <a:ea typeface="Times New Roman" panose="02020603050405020304" pitchFamily="18" charset="0"/>
                <a:cs typeface="Times New Roman" panose="02020603050405020304" pitchFamily="18" charset="0"/>
              </a:rPr>
              <a:t>MINIZATION</a:t>
            </a:r>
            <a:r>
              <a:rPr lang="en-US" sz="1746" b="1" dirty="0">
                <a:solidFill>
                  <a:srgbClr val="000000"/>
                </a:solidFill>
                <a:ea typeface="Times New Roman" panose="02020603050405020304" pitchFamily="18" charset="0"/>
                <a:cs typeface="Times New Roman" panose="02020603050405020304" pitchFamily="18" charset="0"/>
              </a:rPr>
              <a:t> OF AMR IN THE FIELD OF ANIMAL HUSBANDRY UNDERTAKEN BY EUROPEAN AND OTHER COUNTRIES </a:t>
            </a:r>
            <a:endParaRPr lang="ru-RU" sz="1746" b="1" dirty="0">
              <a:solidFill>
                <a:srgbClr val="000000"/>
              </a:solidFill>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709468" y="1556793"/>
            <a:ext cx="10395066" cy="5970665"/>
          </a:xfrm>
          <a:prstGeom prst="rect">
            <a:avLst/>
          </a:prstGeom>
        </p:spPr>
        <p:txBody>
          <a:bodyPr wrap="square" lIns="107752" tIns="53876" rIns="107752" bIns="53876">
            <a:spAutoFit/>
          </a:bodyPr>
          <a:lstStyle/>
          <a:p>
            <a:pPr algn="just">
              <a:lnSpc>
                <a:spcPct val="120000"/>
              </a:lnSpc>
            </a:pPr>
            <a:endParaRPr lang="ru-RU" sz="1587" dirty="0">
              <a:solidFill>
                <a:srgbClr val="000000"/>
              </a:solidFill>
              <a:ea typeface="Times New Roman" panose="02020603050405020304" pitchFamily="18" charset="0"/>
              <a:cs typeface="Times New Roman" panose="02020603050405020304" pitchFamily="18" charset="0"/>
            </a:endParaRPr>
          </a:p>
          <a:p>
            <a:pPr algn="just">
              <a:lnSpc>
                <a:spcPct val="120000"/>
              </a:lnSpc>
            </a:pPr>
            <a:r>
              <a:rPr lang="ru-RU" sz="1587" dirty="0">
                <a:solidFill>
                  <a:srgbClr val="000000"/>
                </a:solidFill>
                <a:ea typeface="Times New Roman" panose="02020603050405020304" pitchFamily="18" charset="0"/>
                <a:cs typeface="Times New Roman" panose="02020603050405020304" pitchFamily="18" charset="0"/>
              </a:rPr>
              <a:t>•</a:t>
            </a:r>
            <a:r>
              <a:rPr lang="en-US" sz="1587" dirty="0">
                <a:solidFill>
                  <a:srgbClr val="000000"/>
                </a:solidFill>
                <a:ea typeface="Times New Roman" panose="02020603050405020304" pitchFamily="18" charset="0"/>
                <a:cs typeface="Times New Roman" panose="02020603050405020304" pitchFamily="18" charset="0"/>
              </a:rPr>
              <a:t> Coordination of different government agencies efforts at regional, national and international level, including ministries of health and agriculture.</a:t>
            </a:r>
            <a:endParaRPr lang="ru-RU" sz="1587" dirty="0">
              <a:solidFill>
                <a:srgbClr val="000000"/>
              </a:solidFill>
              <a:ea typeface="Times New Roman" panose="02020603050405020304" pitchFamily="18" charset="0"/>
              <a:cs typeface="Times New Roman" panose="02020603050405020304" pitchFamily="18" charset="0"/>
            </a:endParaRPr>
          </a:p>
          <a:p>
            <a:pPr algn="just">
              <a:lnSpc>
                <a:spcPct val="120000"/>
              </a:lnSpc>
            </a:pPr>
            <a:endParaRPr lang="ru-RU" sz="1587" dirty="0">
              <a:solidFill>
                <a:srgbClr val="000000"/>
              </a:solidFill>
              <a:ea typeface="Times New Roman" panose="02020603050405020304" pitchFamily="18" charset="0"/>
              <a:cs typeface="Times New Roman" panose="02020603050405020304" pitchFamily="18" charset="0"/>
            </a:endParaRPr>
          </a:p>
          <a:p>
            <a:pPr algn="just">
              <a:lnSpc>
                <a:spcPct val="120000"/>
              </a:lnSpc>
            </a:pPr>
            <a:r>
              <a:rPr lang="ru-RU" sz="1587" dirty="0">
                <a:solidFill>
                  <a:srgbClr val="000000"/>
                </a:solidFill>
                <a:ea typeface="Times New Roman" panose="02020603050405020304" pitchFamily="18" charset="0"/>
                <a:cs typeface="Times New Roman" panose="02020603050405020304" pitchFamily="18" charset="0"/>
              </a:rPr>
              <a:t>•</a:t>
            </a:r>
            <a:r>
              <a:rPr lang="en-US" sz="1587" dirty="0">
                <a:solidFill>
                  <a:srgbClr val="000000"/>
                </a:solidFill>
                <a:ea typeface="Times New Roman" panose="02020603050405020304" pitchFamily="18" charset="0"/>
                <a:cs typeface="Times New Roman" panose="02020603050405020304" pitchFamily="18" charset="0"/>
              </a:rPr>
              <a:t> Enforcement of laws regulating antimicrobials use in animal husbandry and enforcement requirements for authorization of antimicrobials. </a:t>
            </a:r>
            <a:r>
              <a:rPr lang="ru-RU" sz="1587" dirty="0">
                <a:solidFill>
                  <a:srgbClr val="000000"/>
                </a:solidFill>
                <a:ea typeface="Times New Roman" panose="02020603050405020304" pitchFamily="18" charset="0"/>
                <a:cs typeface="Times New Roman" panose="02020603050405020304" pitchFamily="18" charset="0"/>
              </a:rPr>
              <a:t> </a:t>
            </a:r>
          </a:p>
          <a:p>
            <a:pPr algn="just">
              <a:lnSpc>
                <a:spcPct val="120000"/>
              </a:lnSpc>
            </a:pPr>
            <a:endParaRPr lang="ru-RU" sz="1587" dirty="0">
              <a:solidFill>
                <a:srgbClr val="000000"/>
              </a:solidFill>
              <a:ea typeface="Times New Roman" panose="02020603050405020304" pitchFamily="18" charset="0"/>
              <a:cs typeface="Times New Roman" panose="02020603050405020304" pitchFamily="18" charset="0"/>
            </a:endParaRPr>
          </a:p>
          <a:p>
            <a:pPr algn="just">
              <a:lnSpc>
                <a:spcPct val="120000"/>
              </a:lnSpc>
            </a:pPr>
            <a:r>
              <a:rPr lang="ru-RU" sz="1587" dirty="0">
                <a:solidFill>
                  <a:srgbClr val="000000"/>
                </a:solidFill>
                <a:ea typeface="Times New Roman" panose="02020603050405020304" pitchFamily="18" charset="0"/>
                <a:cs typeface="Times New Roman" panose="02020603050405020304" pitchFamily="18" charset="0"/>
              </a:rPr>
              <a:t>•</a:t>
            </a:r>
            <a:r>
              <a:rPr lang="en-US" sz="1587" dirty="0">
                <a:solidFill>
                  <a:srgbClr val="000000"/>
                </a:solidFill>
                <a:ea typeface="Times New Roman" panose="02020603050405020304" pitchFamily="18" charset="0"/>
                <a:cs typeface="Times New Roman" panose="02020603050405020304" pitchFamily="18" charset="0"/>
              </a:rPr>
              <a:t> Limitation of veterinary use of antimicrobials, critically important for antimicrobials for medicine on a first priority basis, including some </a:t>
            </a:r>
            <a:r>
              <a:rPr lang="en-US" sz="1587" dirty="0" err="1">
                <a:solidFill>
                  <a:srgbClr val="000000"/>
                </a:solidFill>
                <a:ea typeface="Times New Roman" panose="02020603050405020304" pitchFamily="18" charset="0"/>
                <a:cs typeface="Times New Roman" panose="02020603050405020304" pitchFamily="18" charset="0"/>
              </a:rPr>
              <a:t>cephalosporins</a:t>
            </a:r>
            <a:r>
              <a:rPr lang="en-US" sz="1587" dirty="0">
                <a:solidFill>
                  <a:srgbClr val="000000"/>
                </a:solidFill>
                <a:ea typeface="Times New Roman" panose="02020603050405020304" pitchFamily="18" charset="0"/>
                <a:cs typeface="Times New Roman" panose="02020603050405020304" pitchFamily="18" charset="0"/>
              </a:rPr>
              <a:t> and </a:t>
            </a:r>
            <a:r>
              <a:rPr lang="en-US" sz="1587" dirty="0" err="1">
                <a:solidFill>
                  <a:srgbClr val="000000"/>
                </a:solidFill>
                <a:ea typeface="Times New Roman" panose="02020603050405020304" pitchFamily="18" charset="0"/>
                <a:cs typeface="Times New Roman" panose="02020603050405020304" pitchFamily="18" charset="0"/>
              </a:rPr>
              <a:t>fluoroquinolones</a:t>
            </a:r>
            <a:r>
              <a:rPr lang="en-US" sz="1587" dirty="0">
                <a:solidFill>
                  <a:srgbClr val="000000"/>
                </a:solidFill>
                <a:ea typeface="Times New Roman" panose="02020603050405020304" pitchFamily="18" charset="0"/>
                <a:cs typeface="Times New Roman" panose="02020603050405020304" pitchFamily="18" charset="0"/>
              </a:rPr>
              <a:t>.</a:t>
            </a:r>
            <a:endParaRPr lang="ru-RU" sz="1587" dirty="0">
              <a:solidFill>
                <a:srgbClr val="000000"/>
              </a:solidFill>
              <a:ea typeface="Times New Roman" panose="02020603050405020304" pitchFamily="18" charset="0"/>
              <a:cs typeface="Times New Roman" panose="02020603050405020304" pitchFamily="18" charset="0"/>
            </a:endParaRPr>
          </a:p>
          <a:p>
            <a:pPr algn="just">
              <a:lnSpc>
                <a:spcPct val="120000"/>
              </a:lnSpc>
            </a:pPr>
            <a:endParaRPr lang="ru-RU" sz="1587" dirty="0">
              <a:solidFill>
                <a:srgbClr val="000000"/>
              </a:solidFill>
              <a:ea typeface="Times New Roman" panose="02020603050405020304" pitchFamily="18" charset="0"/>
              <a:cs typeface="Times New Roman" panose="02020603050405020304" pitchFamily="18" charset="0"/>
            </a:endParaRPr>
          </a:p>
          <a:p>
            <a:pPr algn="just">
              <a:lnSpc>
                <a:spcPct val="120000"/>
              </a:lnSpc>
              <a:buFont typeface="Symbol" panose="05050102010706020507" pitchFamily="18" charset="2"/>
              <a:buChar char=""/>
            </a:pPr>
            <a:r>
              <a:rPr lang="en-US" sz="1587" dirty="0">
                <a:solidFill>
                  <a:srgbClr val="000000"/>
                </a:solidFill>
                <a:ea typeface="Times New Roman" panose="02020603050405020304" pitchFamily="18" charset="0"/>
                <a:cs typeface="Times New Roman" panose="02020603050405020304" pitchFamily="18" charset="0"/>
              </a:rPr>
              <a:t> Ban on use of antimicrobials as growth stimulators </a:t>
            </a:r>
            <a:r>
              <a:rPr lang="ru-RU" sz="1587" dirty="0">
                <a:solidFill>
                  <a:srgbClr val="000000"/>
                </a:solidFill>
                <a:ea typeface="Times New Roman" panose="02020603050405020304" pitchFamily="18" charset="0"/>
                <a:cs typeface="Times New Roman" panose="02020603050405020304" pitchFamily="18" charset="0"/>
              </a:rPr>
              <a:t>– </a:t>
            </a:r>
            <a:r>
              <a:rPr lang="en-US" sz="1587" dirty="0">
                <a:solidFill>
                  <a:srgbClr val="000000"/>
                </a:solidFill>
                <a:ea typeface="Times New Roman" panose="02020603050405020304" pitchFamily="18" charset="0"/>
                <a:cs typeface="Times New Roman" panose="02020603050405020304" pitchFamily="18" charset="0"/>
              </a:rPr>
              <a:t>since</a:t>
            </a:r>
            <a:r>
              <a:rPr lang="ru-RU" sz="1587" dirty="0">
                <a:solidFill>
                  <a:srgbClr val="000000"/>
                </a:solidFill>
                <a:ea typeface="Times New Roman" panose="02020603050405020304" pitchFamily="18" charset="0"/>
                <a:cs typeface="Times New Roman" panose="02020603050405020304" pitchFamily="18" charset="0"/>
              </a:rPr>
              <a:t> 2003 </a:t>
            </a:r>
            <a:r>
              <a:rPr lang="en-US" sz="1587" dirty="0">
                <a:solidFill>
                  <a:srgbClr val="000000"/>
                </a:solidFill>
                <a:ea typeface="Times New Roman" panose="02020603050405020304" pitchFamily="18" charset="0"/>
                <a:cs typeface="Times New Roman" panose="02020603050405020304" pitchFamily="18" charset="0"/>
              </a:rPr>
              <a:t>in Europe</a:t>
            </a:r>
            <a:r>
              <a:rPr lang="ru-RU" sz="1587" dirty="0">
                <a:solidFill>
                  <a:srgbClr val="000000"/>
                </a:solidFill>
                <a:ea typeface="Times New Roman" panose="02020603050405020304" pitchFamily="18" charset="0"/>
                <a:cs typeface="Times New Roman" panose="02020603050405020304" pitchFamily="18" charset="0"/>
              </a:rPr>
              <a:t>, </a:t>
            </a:r>
            <a:r>
              <a:rPr lang="en-US" sz="1587" dirty="0">
                <a:solidFill>
                  <a:srgbClr val="000000"/>
                </a:solidFill>
                <a:ea typeface="Times New Roman" panose="02020603050405020304" pitchFamily="18" charset="0"/>
                <a:cs typeface="Times New Roman" panose="02020603050405020304" pitchFamily="18" charset="0"/>
              </a:rPr>
              <a:t>since 2015 in USA</a:t>
            </a:r>
            <a:r>
              <a:rPr lang="ru-RU" sz="1587" dirty="0">
                <a:solidFill>
                  <a:srgbClr val="000000"/>
                </a:solidFill>
                <a:ea typeface="Times New Roman" panose="02020603050405020304" pitchFamily="18" charset="0"/>
                <a:cs typeface="Times New Roman" panose="02020603050405020304" pitchFamily="18" charset="0"/>
              </a:rPr>
              <a:t>. </a:t>
            </a:r>
            <a:r>
              <a:rPr lang="en-US" sz="1587" dirty="0">
                <a:solidFill>
                  <a:srgbClr val="000000"/>
                </a:solidFill>
                <a:ea typeface="Times New Roman" panose="02020603050405020304" pitchFamily="18" charset="0"/>
                <a:cs typeface="Times New Roman" panose="02020603050405020304" pitchFamily="18" charset="0"/>
              </a:rPr>
              <a:t>In Russian Federation antimicrobials  are  also not authorized as growth promoters</a:t>
            </a:r>
            <a:r>
              <a:rPr lang="ru-RU" sz="1587" dirty="0">
                <a:solidFill>
                  <a:srgbClr val="000000"/>
                </a:solidFill>
                <a:ea typeface="Times New Roman" panose="02020603050405020304" pitchFamily="18" charset="0"/>
                <a:cs typeface="Times New Roman" panose="02020603050405020304" pitchFamily="18" charset="0"/>
              </a:rPr>
              <a:t>. </a:t>
            </a:r>
          </a:p>
          <a:p>
            <a:pPr algn="just">
              <a:lnSpc>
                <a:spcPct val="120000"/>
              </a:lnSpc>
              <a:buFont typeface="Symbol" panose="05050102010706020507" pitchFamily="18" charset="2"/>
              <a:buChar char=""/>
            </a:pPr>
            <a:endParaRPr lang="ru-RU" sz="1587" dirty="0">
              <a:solidFill>
                <a:srgbClr val="000000"/>
              </a:solidFill>
              <a:ea typeface="Times New Roman" panose="02020603050405020304" pitchFamily="18" charset="0"/>
              <a:cs typeface="Times New Roman" panose="02020603050405020304" pitchFamily="18" charset="0"/>
            </a:endParaRPr>
          </a:p>
          <a:p>
            <a:pPr algn="just">
              <a:lnSpc>
                <a:spcPct val="120000"/>
              </a:lnSpc>
              <a:buFont typeface="Symbol" panose="05050102010706020507" pitchFamily="18" charset="2"/>
              <a:buChar char=""/>
            </a:pPr>
            <a:r>
              <a:rPr lang="en-US" sz="1587" dirty="0">
                <a:solidFill>
                  <a:srgbClr val="000000"/>
                </a:solidFill>
                <a:ea typeface="Times New Roman" panose="02020603050405020304" pitchFamily="18" charset="0"/>
                <a:cs typeface="Times New Roman" panose="02020603050405020304" pitchFamily="18" charset="0"/>
              </a:rPr>
              <a:t> Improvement of sanitary conditions in animal husbandries</a:t>
            </a:r>
            <a:r>
              <a:rPr lang="ru-RU" sz="1587" dirty="0">
                <a:solidFill>
                  <a:srgbClr val="000000"/>
                </a:solidFill>
                <a:ea typeface="Times New Roman" panose="02020603050405020304" pitchFamily="18" charset="0"/>
                <a:cs typeface="Times New Roman" panose="02020603050405020304" pitchFamily="18" charset="0"/>
              </a:rPr>
              <a:t>.</a:t>
            </a:r>
          </a:p>
          <a:p>
            <a:pPr algn="just">
              <a:lnSpc>
                <a:spcPct val="120000"/>
              </a:lnSpc>
              <a:buFont typeface="Symbol" panose="05050102010706020507" pitchFamily="18" charset="2"/>
              <a:buChar char=""/>
            </a:pPr>
            <a:endParaRPr lang="ru-RU" sz="1587" dirty="0">
              <a:solidFill>
                <a:srgbClr val="000000"/>
              </a:solidFill>
              <a:ea typeface="Times New Roman" panose="02020603050405020304" pitchFamily="18" charset="0"/>
              <a:cs typeface="Times New Roman" panose="02020603050405020304" pitchFamily="18" charset="0"/>
            </a:endParaRPr>
          </a:p>
          <a:p>
            <a:pPr algn="just">
              <a:lnSpc>
                <a:spcPct val="120000"/>
              </a:lnSpc>
              <a:buFont typeface="Symbol" panose="05050102010706020507" pitchFamily="18" charset="2"/>
              <a:buChar char=""/>
            </a:pPr>
            <a:r>
              <a:rPr lang="en-US" sz="1587" dirty="0">
                <a:solidFill>
                  <a:srgbClr val="000000"/>
                </a:solidFill>
                <a:ea typeface="Times New Roman" panose="02020603050405020304" pitchFamily="18" charset="0"/>
                <a:cs typeface="Times New Roman" panose="02020603050405020304" pitchFamily="18" charset="0"/>
              </a:rPr>
              <a:t>Increased use of alternative drugs for prevention and treatment of bacterial infections</a:t>
            </a:r>
            <a:r>
              <a:rPr lang="ru-RU" sz="1587" dirty="0">
                <a:solidFill>
                  <a:srgbClr val="000000"/>
                </a:solidFill>
                <a:ea typeface="Times New Roman" panose="02020603050405020304" pitchFamily="18" charset="0"/>
                <a:cs typeface="Times New Roman" panose="02020603050405020304" pitchFamily="18" charset="0"/>
              </a:rPr>
              <a:t>: </a:t>
            </a:r>
            <a:r>
              <a:rPr lang="en-US" sz="1587" dirty="0" err="1">
                <a:solidFill>
                  <a:srgbClr val="000000"/>
                </a:solidFill>
                <a:ea typeface="Times New Roman" panose="02020603050405020304" pitchFamily="18" charset="0"/>
                <a:cs typeface="Times New Roman" panose="02020603050405020304" pitchFamily="18" charset="0"/>
              </a:rPr>
              <a:t>probiotics</a:t>
            </a:r>
            <a:r>
              <a:rPr lang="en-US" sz="1587" dirty="0">
                <a:solidFill>
                  <a:srgbClr val="000000"/>
                </a:solidFill>
                <a:ea typeface="Times New Roman" panose="02020603050405020304" pitchFamily="18" charset="0"/>
                <a:cs typeface="Times New Roman" panose="02020603050405020304" pitchFamily="18" charset="0"/>
              </a:rPr>
              <a:t>, </a:t>
            </a:r>
            <a:r>
              <a:rPr lang="en-US" sz="1587" dirty="0" err="1">
                <a:solidFill>
                  <a:srgbClr val="000000"/>
                </a:solidFill>
                <a:ea typeface="Times New Roman" panose="02020603050405020304" pitchFamily="18" charset="0"/>
                <a:cs typeface="Times New Roman" panose="02020603050405020304" pitchFamily="18" charset="0"/>
              </a:rPr>
              <a:t>prebiotics</a:t>
            </a:r>
            <a:r>
              <a:rPr lang="en-US" sz="1587" dirty="0">
                <a:solidFill>
                  <a:srgbClr val="000000"/>
                </a:solidFill>
                <a:ea typeface="Times New Roman" panose="02020603050405020304" pitchFamily="18" charset="0"/>
                <a:cs typeface="Times New Roman" panose="02020603050405020304" pitchFamily="18" charset="0"/>
              </a:rPr>
              <a:t>, organic acids, plant essential oil, vaccines, </a:t>
            </a:r>
            <a:r>
              <a:rPr lang="en-US" sz="1587" dirty="0" err="1">
                <a:solidFill>
                  <a:srgbClr val="000000"/>
                </a:solidFill>
                <a:ea typeface="Times New Roman" panose="02020603050405020304" pitchFamily="18" charset="0"/>
                <a:cs typeface="Times New Roman" panose="02020603050405020304" pitchFamily="18" charset="0"/>
              </a:rPr>
              <a:t>bacteriophages</a:t>
            </a:r>
            <a:r>
              <a:rPr lang="en-US" sz="1587" dirty="0">
                <a:solidFill>
                  <a:srgbClr val="000000"/>
                </a:solidFill>
                <a:ea typeface="Times New Roman" panose="02020603050405020304" pitchFamily="18" charset="0"/>
                <a:cs typeface="Times New Roman" panose="02020603050405020304" pitchFamily="18" charset="0"/>
              </a:rPr>
              <a:t> etc</a:t>
            </a:r>
            <a:r>
              <a:rPr lang="ru-RU" sz="1587" dirty="0">
                <a:solidFill>
                  <a:srgbClr val="000000"/>
                </a:solidFill>
                <a:ea typeface="Times New Roman" panose="02020603050405020304" pitchFamily="18" charset="0"/>
                <a:cs typeface="Times New Roman" panose="02020603050405020304" pitchFamily="18" charset="0"/>
              </a:rPr>
              <a:t>.</a:t>
            </a:r>
            <a:endParaRPr lang="en-US" sz="1587" dirty="0">
              <a:solidFill>
                <a:srgbClr val="000000"/>
              </a:solidFill>
              <a:ea typeface="Times New Roman" panose="02020603050405020304" pitchFamily="18" charset="0"/>
              <a:cs typeface="Times New Roman" panose="02020603050405020304" pitchFamily="18" charset="0"/>
            </a:endParaRPr>
          </a:p>
          <a:p>
            <a:pPr algn="just">
              <a:lnSpc>
                <a:spcPct val="120000"/>
              </a:lnSpc>
            </a:pPr>
            <a:endParaRPr lang="en-US" sz="1587" dirty="0">
              <a:solidFill>
                <a:srgbClr val="000000"/>
              </a:solidFill>
              <a:ea typeface="Times New Roman" panose="02020603050405020304" pitchFamily="18" charset="0"/>
              <a:cs typeface="Times New Roman" panose="02020603050405020304" pitchFamily="18" charset="0"/>
            </a:endParaRPr>
          </a:p>
          <a:p>
            <a:pPr algn="just">
              <a:lnSpc>
                <a:spcPct val="120000"/>
              </a:lnSpc>
            </a:pPr>
            <a:r>
              <a:rPr lang="en-US" sz="1587" b="1" dirty="0">
                <a:solidFill>
                  <a:srgbClr val="000000"/>
                </a:solidFill>
                <a:ea typeface="Times New Roman" panose="02020603050405020304" pitchFamily="18" charset="0"/>
                <a:cs typeface="Times New Roman" panose="02020603050405020304" pitchFamily="18" charset="0"/>
              </a:rPr>
              <a:t>Basis for all measures</a:t>
            </a:r>
            <a:r>
              <a:rPr lang="ru-RU" sz="1587" dirty="0">
                <a:solidFill>
                  <a:srgbClr val="000000"/>
                </a:solidFill>
                <a:ea typeface="Times New Roman" panose="02020603050405020304" pitchFamily="18" charset="0"/>
                <a:cs typeface="Times New Roman" panose="02020603050405020304" pitchFamily="18" charset="0"/>
              </a:rPr>
              <a:t>: </a:t>
            </a:r>
            <a:r>
              <a:rPr lang="en-US" sz="1587" dirty="0">
                <a:solidFill>
                  <a:srgbClr val="000000"/>
                </a:solidFill>
                <a:ea typeface="Times New Roman" panose="02020603050405020304" pitchFamily="18" charset="0"/>
                <a:cs typeface="Times New Roman" panose="02020603050405020304" pitchFamily="18" charset="0"/>
              </a:rPr>
              <a:t>Veterinary monitoring of antimicrobial resistance and veterinary antimicrobial drugs use</a:t>
            </a:r>
            <a:r>
              <a:rPr lang="ru-RU" sz="1587" dirty="0">
                <a:solidFill>
                  <a:srgbClr val="000000"/>
                </a:solidFill>
                <a:ea typeface="Times New Roman" panose="02020603050405020304" pitchFamily="18" charset="0"/>
                <a:cs typeface="Times New Roman" panose="02020603050405020304" pitchFamily="18" charset="0"/>
              </a:rPr>
              <a:t>.</a:t>
            </a:r>
          </a:p>
          <a:p>
            <a:pPr algn="just">
              <a:lnSpc>
                <a:spcPct val="120000"/>
              </a:lnSpc>
              <a:buFont typeface="Symbol" panose="05050102010706020507" pitchFamily="18" charset="2"/>
              <a:buChar char=""/>
            </a:pPr>
            <a:endParaRPr lang="ru-RU" sz="1587"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2394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2969" y="-603199"/>
            <a:ext cx="10200206" cy="1470025"/>
          </a:xfrm>
        </p:spPr>
        <p:txBody>
          <a:bodyPr>
            <a:normAutofit/>
          </a:bodyPr>
          <a:lstStyle/>
          <a:p>
            <a:r>
              <a:rPr lang="en-US" sz="3333" b="1" dirty="0">
                <a:ea typeface="Calibri" panose="020F0502020204030204" pitchFamily="34" charset="0"/>
                <a:cs typeface="Times New Roman" panose="02020603050405020304" pitchFamily="18" charset="0"/>
              </a:rPr>
              <a:t>MONITORING OF AMR IN EUROPE</a:t>
            </a:r>
            <a:endParaRPr lang="ru-RU" sz="3333" b="1" dirty="0">
              <a:ea typeface="Calibri" panose="020F0502020204030204" pitchFamily="34" charset="0"/>
              <a:cs typeface="Times New Roman" panose="02020603050405020304" pitchFamily="18" charset="0"/>
            </a:endParaRPr>
          </a:p>
        </p:txBody>
      </p:sp>
      <p:sp>
        <p:nvSpPr>
          <p:cNvPr id="3" name="Подзаголовок 2"/>
          <p:cNvSpPr>
            <a:spLocks noGrp="1"/>
          </p:cNvSpPr>
          <p:nvPr>
            <p:ph type="subTitle" idx="1"/>
          </p:nvPr>
        </p:nvSpPr>
        <p:spPr>
          <a:xfrm>
            <a:off x="984503" y="1158530"/>
            <a:ext cx="10395064" cy="5445224"/>
          </a:xfrm>
        </p:spPr>
        <p:txBody>
          <a:bodyPr>
            <a:normAutofit/>
          </a:bodyPr>
          <a:lstStyle/>
          <a:p>
            <a:pPr algn="just"/>
            <a:r>
              <a:rPr lang="ru-RU" sz="1905" dirty="0" smtClean="0"/>
              <a:t>                                        </a:t>
            </a:r>
            <a:r>
              <a:rPr lang="en-US" sz="1905" dirty="0" smtClean="0"/>
              <a:t>Each </a:t>
            </a:r>
            <a:r>
              <a:rPr lang="en-US" sz="1905" dirty="0"/>
              <a:t>several years European Union publishes a report on antimicrobial resistance. </a:t>
            </a:r>
            <a:r>
              <a:rPr lang="ru-RU" sz="1905" dirty="0" smtClean="0"/>
              <a:t>         		</a:t>
            </a:r>
            <a:r>
              <a:rPr lang="en-US" sz="1905" dirty="0" smtClean="0"/>
              <a:t>The </a:t>
            </a:r>
            <a:r>
              <a:rPr lang="en-US" sz="1905" dirty="0"/>
              <a:t>last one was published this year and contains data from 28 member countries in </a:t>
            </a:r>
            <a:r>
              <a:rPr lang="ru-RU" sz="1905" dirty="0" smtClean="0"/>
              <a:t>		</a:t>
            </a:r>
            <a:r>
              <a:rPr lang="en-US" sz="1905" i="1" dirty="0" smtClean="0"/>
              <a:t>Salmonella</a:t>
            </a:r>
            <a:r>
              <a:rPr lang="en-US" sz="1905" i="1" dirty="0"/>
              <a:t>, Campylobacter, Staphylococcus and </a:t>
            </a:r>
            <a:r>
              <a:rPr lang="en-US" sz="1905" i="1" dirty="0" err="1"/>
              <a:t>E.coli</a:t>
            </a:r>
            <a:r>
              <a:rPr lang="en-US" sz="1905" dirty="0"/>
              <a:t> isolated from humans, animal </a:t>
            </a:r>
            <a:r>
              <a:rPr lang="ru-RU" sz="1905" dirty="0" smtClean="0"/>
              <a:t>		</a:t>
            </a:r>
            <a:r>
              <a:rPr lang="en-US" sz="1905" dirty="0" smtClean="0"/>
              <a:t>farms </a:t>
            </a:r>
            <a:r>
              <a:rPr lang="en-US" sz="1905" dirty="0"/>
              <a:t>and food products.</a:t>
            </a:r>
          </a:p>
          <a:p>
            <a:pPr algn="l"/>
            <a:r>
              <a:rPr lang="en-US" sz="1905" b="1" dirty="0" smtClean="0"/>
              <a:t>Multidrug </a:t>
            </a:r>
            <a:r>
              <a:rPr lang="en-US" sz="1905" b="1" dirty="0"/>
              <a:t>resistance in Salmonella spp. isolates from fattening pigs*</a:t>
            </a:r>
            <a:endParaRPr lang="ru-RU" sz="1905" b="1" dirty="0"/>
          </a:p>
          <a:p>
            <a:pPr algn="just"/>
            <a:endParaRPr lang="en-US" sz="1905" dirty="0"/>
          </a:p>
          <a:p>
            <a:pPr algn="just"/>
            <a:endParaRPr lang="en-US" sz="1905" dirty="0"/>
          </a:p>
          <a:p>
            <a:endParaRPr lang="ru-RU" sz="1905" dirty="0"/>
          </a:p>
        </p:txBody>
      </p:sp>
      <p:pic>
        <p:nvPicPr>
          <p:cNvPr id="5" name="Picture 2"/>
          <p:cNvPicPr>
            <a:picLocks noChangeAspect="1" noChangeArrowheads="1"/>
          </p:cNvPicPr>
          <p:nvPr/>
        </p:nvPicPr>
        <p:blipFill>
          <a:blip r:embed="rId2" cstate="print"/>
          <a:srcRect/>
          <a:stretch>
            <a:fillRect/>
          </a:stretch>
        </p:blipFill>
        <p:spPr bwMode="auto">
          <a:xfrm>
            <a:off x="1079003" y="2785206"/>
            <a:ext cx="9400188" cy="2762250"/>
          </a:xfrm>
          <a:prstGeom prst="rect">
            <a:avLst/>
          </a:prstGeom>
          <a:noFill/>
          <a:ln w="9525">
            <a:noFill/>
            <a:miter lim="800000"/>
            <a:headEnd/>
            <a:tailEnd/>
          </a:ln>
        </p:spPr>
      </p:pic>
      <p:sp>
        <p:nvSpPr>
          <p:cNvPr id="6" name="TextBox 5"/>
          <p:cNvSpPr txBox="1"/>
          <p:nvPr/>
        </p:nvSpPr>
        <p:spPr>
          <a:xfrm>
            <a:off x="803969" y="5678349"/>
            <a:ext cx="10206063" cy="601247"/>
          </a:xfrm>
          <a:prstGeom prst="rect">
            <a:avLst/>
          </a:prstGeom>
          <a:noFill/>
        </p:spPr>
        <p:txBody>
          <a:bodyPr wrap="square" lIns="107752" tIns="53876" rIns="107752" bIns="53876" rtlCol="0">
            <a:spAutoFit/>
          </a:bodyPr>
          <a:lstStyle/>
          <a:p>
            <a:r>
              <a:rPr lang="en-US" sz="1600" dirty="0"/>
              <a:t>* </a:t>
            </a:r>
            <a:r>
              <a:rPr lang="en-US" sz="1600" i="1" dirty="0"/>
              <a:t>The European Union summary report on antimicrobial resistance in </a:t>
            </a:r>
            <a:r>
              <a:rPr lang="en-US" sz="1600" i="1" dirty="0" err="1"/>
              <a:t>zoonotic</a:t>
            </a:r>
            <a:r>
              <a:rPr lang="en-US" sz="1600" i="1" dirty="0"/>
              <a:t> and indicator bacteria from humans, animals and food in 2017</a:t>
            </a:r>
            <a:endParaRPr lang="ru-RU" sz="1600" i="1" dirty="0"/>
          </a:p>
        </p:txBody>
      </p:sp>
    </p:spTree>
    <p:extLst>
      <p:ext uri="{BB962C8B-B14F-4D97-AF65-F5344CB8AC3E}">
        <p14:creationId xmlns:p14="http://schemas.microsoft.com/office/powerpoint/2010/main" xmlns="" val="1024437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6999" y="280458"/>
            <a:ext cx="8602133" cy="1325563"/>
          </a:xfrm>
        </p:spPr>
        <p:txBody>
          <a:bodyPr>
            <a:normAutofit/>
          </a:bodyPr>
          <a:lstStyle/>
          <a:p>
            <a:r>
              <a:rPr lang="en-US" sz="3333" b="1" dirty="0">
                <a:ea typeface="Calibri" panose="020F0502020204030204" pitchFamily="34" charset="0"/>
                <a:cs typeface="Times New Roman" panose="02020603050405020304" pitchFamily="18" charset="0"/>
              </a:rPr>
              <a:t>VETERINARY MONITORING OF AMR IN </a:t>
            </a:r>
            <a:r>
              <a:rPr lang="en-US" sz="3333" b="1" dirty="0" smtClean="0">
                <a:ea typeface="Calibri" panose="020F0502020204030204" pitchFamily="34" charset="0"/>
                <a:cs typeface="Times New Roman" panose="02020603050405020304" pitchFamily="18" charset="0"/>
              </a:rPr>
              <a:t>RUSSIA</a:t>
            </a:r>
            <a:endParaRPr lang="ru-RU" sz="3333" b="1" dirty="0">
              <a:ea typeface="Calibri" panose="020F0502020204030204" pitchFamily="34" charset="0"/>
              <a:cs typeface="Times New Roman" panose="02020603050405020304" pitchFamily="18" charset="0"/>
            </a:endParaRPr>
          </a:p>
        </p:txBody>
      </p:sp>
      <p:sp>
        <p:nvSpPr>
          <p:cNvPr id="3" name="Содержимое 2"/>
          <p:cNvSpPr>
            <a:spLocks noGrp="1"/>
          </p:cNvSpPr>
          <p:nvPr>
            <p:ph idx="1"/>
          </p:nvPr>
        </p:nvSpPr>
        <p:spPr>
          <a:xfrm>
            <a:off x="709469" y="1741076"/>
            <a:ext cx="10800217" cy="5328591"/>
          </a:xfrm>
        </p:spPr>
        <p:txBody>
          <a:bodyPr>
            <a:normAutofit fontScale="70000" lnSpcReduction="20000"/>
          </a:bodyPr>
          <a:lstStyle/>
          <a:p>
            <a:r>
              <a:rPr lang="en-US" dirty="0" smtClean="0"/>
              <a:t>In 2014 </a:t>
            </a:r>
            <a:r>
              <a:rPr lang="en-US" dirty="0" err="1" smtClean="0"/>
              <a:t>FGBI</a:t>
            </a:r>
            <a:r>
              <a:rPr lang="en-US" dirty="0" smtClean="0"/>
              <a:t> </a:t>
            </a:r>
            <a:r>
              <a:rPr lang="ru-RU" dirty="0" smtClean="0"/>
              <a:t>«</a:t>
            </a:r>
            <a:r>
              <a:rPr lang="en-US" dirty="0" err="1" smtClean="0"/>
              <a:t>Cental</a:t>
            </a:r>
            <a:r>
              <a:rPr lang="en-US" dirty="0" smtClean="0"/>
              <a:t> Scientific and Methodological Veterinary Laboratory</a:t>
            </a:r>
            <a:r>
              <a:rPr lang="ru-RU" dirty="0" smtClean="0"/>
              <a:t>»</a:t>
            </a:r>
            <a:r>
              <a:rPr lang="en-US" dirty="0" smtClean="0"/>
              <a:t> made a scientific report about resistance in </a:t>
            </a:r>
            <a:r>
              <a:rPr lang="en-US" i="1" dirty="0" smtClean="0"/>
              <a:t>Salmonella</a:t>
            </a:r>
            <a:r>
              <a:rPr lang="en-US" dirty="0" smtClean="0"/>
              <a:t> isolated from cattle, pigs, poultry, </a:t>
            </a:r>
            <a:r>
              <a:rPr lang="en-US" dirty="0" err="1" smtClean="0"/>
              <a:t>sheeps</a:t>
            </a:r>
            <a:r>
              <a:rPr lang="en-US" dirty="0" smtClean="0"/>
              <a:t>, horses and bees and other animals*.</a:t>
            </a:r>
          </a:p>
          <a:p>
            <a:r>
              <a:rPr lang="en-US" dirty="0" smtClean="0"/>
              <a:t>In 2017 </a:t>
            </a:r>
            <a:r>
              <a:rPr lang="en-US" dirty="0" err="1" smtClean="0"/>
              <a:t>FGBI</a:t>
            </a:r>
            <a:r>
              <a:rPr lang="en-US" dirty="0" smtClean="0"/>
              <a:t> </a:t>
            </a:r>
            <a:r>
              <a:rPr lang="ru-RU" dirty="0" smtClean="0"/>
              <a:t>«</a:t>
            </a:r>
            <a:r>
              <a:rPr lang="en-US" dirty="0" err="1" smtClean="0"/>
              <a:t>ARRIAH</a:t>
            </a:r>
            <a:r>
              <a:rPr lang="ru-RU" dirty="0" smtClean="0"/>
              <a:t>» </a:t>
            </a:r>
            <a:r>
              <a:rPr lang="en-US" dirty="0" smtClean="0"/>
              <a:t>published an article with data on antimicrobial resistance of </a:t>
            </a:r>
            <a:r>
              <a:rPr lang="en-US" dirty="0" err="1" smtClean="0"/>
              <a:t>Listeria</a:t>
            </a:r>
            <a:r>
              <a:rPr lang="en-US" dirty="0" smtClean="0"/>
              <a:t> isolated from food products of animal origin**. </a:t>
            </a:r>
          </a:p>
          <a:p>
            <a:r>
              <a:rPr lang="en-US" dirty="0" smtClean="0"/>
              <a:t>In 2010-2015 </a:t>
            </a:r>
            <a:r>
              <a:rPr lang="en-US" dirty="0" err="1" smtClean="0"/>
              <a:t>VGNKI</a:t>
            </a:r>
            <a:r>
              <a:rPr lang="en-US" dirty="0" smtClean="0"/>
              <a:t> made a comparison of 200 </a:t>
            </a:r>
            <a:r>
              <a:rPr lang="en-US" i="1" dirty="0" smtClean="0"/>
              <a:t>Salmonella</a:t>
            </a:r>
            <a:r>
              <a:rPr lang="en-US" dirty="0" smtClean="0"/>
              <a:t> isolates from the </a:t>
            </a:r>
            <a:r>
              <a:rPr lang="en-US" dirty="0" err="1" smtClean="0"/>
              <a:t>VGNKI</a:t>
            </a:r>
            <a:r>
              <a:rPr lang="en-US" dirty="0" smtClean="0"/>
              <a:t> museum collection obtained in 1948-2009 and 108  isolates obtained in 2010-2012 from food products, feed and animal biomaterial. Recently isolated strains showed a 2-fold increase in </a:t>
            </a:r>
            <a:r>
              <a:rPr lang="en-US" dirty="0" err="1" smtClean="0"/>
              <a:t>ampicillin</a:t>
            </a:r>
            <a:r>
              <a:rPr lang="en-US" dirty="0" smtClean="0"/>
              <a:t> and </a:t>
            </a:r>
            <a:r>
              <a:rPr lang="en-US" dirty="0" err="1" smtClean="0"/>
              <a:t>doxicyclin</a:t>
            </a:r>
            <a:r>
              <a:rPr lang="en-US" dirty="0" smtClean="0"/>
              <a:t>  and 1.8 –fold increase in streptomycin resistance. Also intermediate resistance to critically important antimicrobials ciprofloxacin and </a:t>
            </a:r>
            <a:r>
              <a:rPr lang="en-US" dirty="0" err="1" smtClean="0"/>
              <a:t>norfloxacin</a:t>
            </a:r>
            <a:r>
              <a:rPr lang="en-US" dirty="0" smtClean="0"/>
              <a:t> raised significantly – by 3.9 and 5.6-fold, respectively***. Resistance genes were investigated****.</a:t>
            </a:r>
          </a:p>
          <a:p>
            <a:pPr>
              <a:buNone/>
            </a:pPr>
            <a:endParaRPr lang="en-US" dirty="0" smtClean="0"/>
          </a:p>
          <a:p>
            <a:pPr algn="just">
              <a:buNone/>
            </a:pPr>
            <a:r>
              <a:rPr lang="en-US" sz="2539" i="1" dirty="0"/>
              <a:t>*</a:t>
            </a:r>
            <a:r>
              <a:rPr lang="ru-RU" sz="2539" i="1" dirty="0"/>
              <a:t> </a:t>
            </a:r>
            <a:r>
              <a:rPr lang="en-US" sz="2539" i="1" dirty="0"/>
              <a:t>       </a:t>
            </a:r>
            <a:r>
              <a:rPr lang="en-US" sz="2539" i="1" dirty="0" err="1"/>
              <a:t>FGBI</a:t>
            </a:r>
            <a:r>
              <a:rPr lang="en-US" sz="2539" i="1" dirty="0"/>
              <a:t> </a:t>
            </a:r>
            <a:r>
              <a:rPr lang="ru-RU" sz="2539" i="1" dirty="0"/>
              <a:t>«</a:t>
            </a:r>
            <a:r>
              <a:rPr lang="en-US" sz="2539" i="1" dirty="0" err="1"/>
              <a:t>CSMVL</a:t>
            </a:r>
            <a:r>
              <a:rPr lang="ru-RU" sz="2539" i="1" dirty="0"/>
              <a:t>» </a:t>
            </a:r>
            <a:r>
              <a:rPr lang="en-US" sz="2539" i="1" dirty="0"/>
              <a:t>report, 2014. Analysis of </a:t>
            </a:r>
            <a:r>
              <a:rPr lang="en-US" sz="2539" i="1" dirty="0" err="1"/>
              <a:t>epidemoilogical</a:t>
            </a:r>
            <a:r>
              <a:rPr lang="en-US" sz="2539" i="1" dirty="0"/>
              <a:t> situation with Salmonella in Russian Federation.</a:t>
            </a:r>
          </a:p>
          <a:p>
            <a:pPr algn="just">
              <a:buNone/>
            </a:pPr>
            <a:r>
              <a:rPr lang="en-US" sz="2539" i="1" dirty="0"/>
              <a:t>**    </a:t>
            </a:r>
            <a:r>
              <a:rPr lang="en-US" sz="2539" i="1" dirty="0" err="1"/>
              <a:t>Skitovich</a:t>
            </a:r>
            <a:r>
              <a:rPr lang="en-US" sz="2539" i="1" dirty="0"/>
              <a:t> et al. Antimicrobial susceptibility of </a:t>
            </a:r>
            <a:r>
              <a:rPr lang="en-US" sz="2539" i="1" dirty="0" err="1"/>
              <a:t>Listeria</a:t>
            </a:r>
            <a:r>
              <a:rPr lang="en-US" sz="2539" i="1" dirty="0"/>
              <a:t> isolated from food products. Veterinary Science Today. June </a:t>
            </a:r>
            <a:r>
              <a:rPr lang="ru-RU" sz="2539" i="1" dirty="0"/>
              <a:t>№2 </a:t>
            </a:r>
            <a:r>
              <a:rPr lang="en-US" sz="2539" i="1" dirty="0"/>
              <a:t>{21} 2017</a:t>
            </a:r>
          </a:p>
          <a:p>
            <a:pPr algn="just">
              <a:buNone/>
            </a:pPr>
            <a:r>
              <a:rPr lang="en-US" sz="2539" i="1" dirty="0"/>
              <a:t>*** </a:t>
            </a:r>
            <a:r>
              <a:rPr lang="en-US" sz="2539" i="1" dirty="0" err="1"/>
              <a:t>Zubritsky</a:t>
            </a:r>
            <a:r>
              <a:rPr lang="en-US" sz="2539" i="1" dirty="0"/>
              <a:t> et al. Molecular mechanisms of Salmonella resistance to </a:t>
            </a:r>
            <a:r>
              <a:rPr lang="en-US" sz="2539" i="1" dirty="0" err="1"/>
              <a:t>aminoglycosides</a:t>
            </a:r>
            <a:r>
              <a:rPr lang="en-US" sz="2539" i="1" dirty="0"/>
              <a:t>. Antibiotics and chemotherapy</a:t>
            </a:r>
            <a:r>
              <a:rPr lang="ru-RU" sz="2539" i="1" dirty="0"/>
              <a:t>– 2011. - </a:t>
            </a:r>
            <a:r>
              <a:rPr lang="ru-RU" sz="2539" i="1" dirty="0" err="1"/>
              <a:t>т.56</a:t>
            </a:r>
            <a:r>
              <a:rPr lang="ru-RU" sz="2539" i="1" dirty="0"/>
              <a:t>. - №9-10. - </a:t>
            </a:r>
            <a:r>
              <a:rPr lang="ru-RU" sz="2539" i="1" dirty="0" err="1"/>
              <a:t>с.7-12</a:t>
            </a:r>
            <a:endParaRPr lang="en-US" sz="2539" i="1" dirty="0"/>
          </a:p>
          <a:p>
            <a:pPr algn="just">
              <a:buNone/>
            </a:pPr>
            <a:r>
              <a:rPr lang="en-US" sz="2539" i="1" dirty="0"/>
              <a:t>****  </a:t>
            </a:r>
            <a:r>
              <a:rPr lang="en-US" sz="2539" i="1" dirty="0" err="1"/>
              <a:t>FGBI</a:t>
            </a:r>
            <a:r>
              <a:rPr lang="en-US" sz="2539" i="1" dirty="0"/>
              <a:t> </a:t>
            </a:r>
            <a:r>
              <a:rPr lang="ru-RU" sz="2539" i="1" dirty="0"/>
              <a:t>«</a:t>
            </a:r>
            <a:r>
              <a:rPr lang="en-US" sz="2539" i="1" dirty="0" err="1"/>
              <a:t>VGNKI</a:t>
            </a:r>
            <a:r>
              <a:rPr lang="ru-RU" sz="2539" i="1" dirty="0"/>
              <a:t>»</a:t>
            </a:r>
            <a:r>
              <a:rPr lang="en-US" sz="2539" i="1" dirty="0"/>
              <a:t> scientific</a:t>
            </a:r>
            <a:r>
              <a:rPr lang="ru-RU" sz="2539" i="1" dirty="0"/>
              <a:t> </a:t>
            </a:r>
            <a:r>
              <a:rPr lang="en-US" sz="2539" i="1" dirty="0"/>
              <a:t>report, 2014. Investigation of Salmonella antimicrobial resistance.</a:t>
            </a:r>
            <a:endParaRPr lang="ru-RU" sz="2539" i="1" dirty="0"/>
          </a:p>
        </p:txBody>
      </p:sp>
    </p:spTree>
    <p:extLst>
      <p:ext uri="{BB962C8B-B14F-4D97-AF65-F5344CB8AC3E}">
        <p14:creationId xmlns:p14="http://schemas.microsoft.com/office/powerpoint/2010/main" xmlns="" val="305936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9469" y="214515"/>
            <a:ext cx="10800217" cy="553934"/>
          </a:xfrm>
          <a:prstGeom prst="rect">
            <a:avLst/>
          </a:prstGeom>
        </p:spPr>
        <p:txBody>
          <a:bodyPr wrap="square">
            <a:spAutoFit/>
          </a:bodyPr>
          <a:lstStyle/>
          <a:p>
            <a:pPr lvl="0"/>
            <a:r>
              <a:rPr lang="ru-RU" sz="3333" b="1" dirty="0" smtClean="0">
                <a:latin typeface="+mn-lt"/>
                <a:ea typeface="Calibri" panose="020F0502020204030204" pitchFamily="34" charset="0"/>
                <a:cs typeface="Times New Roman" panose="02020603050405020304" pitchFamily="18" charset="0"/>
              </a:rPr>
              <a:t>                       </a:t>
            </a:r>
            <a:r>
              <a:rPr lang="en-US" sz="3333" b="1" dirty="0" smtClean="0">
                <a:latin typeface="+mn-lt"/>
                <a:ea typeface="Calibri" panose="020F0502020204030204" pitchFamily="34" charset="0"/>
                <a:cs typeface="Times New Roman" panose="02020603050405020304" pitchFamily="18" charset="0"/>
              </a:rPr>
              <a:t>NEED </a:t>
            </a:r>
            <a:r>
              <a:rPr lang="en-US" sz="3333" b="1" dirty="0">
                <a:latin typeface="+mn-lt"/>
                <a:ea typeface="Calibri" panose="020F0502020204030204" pitchFamily="34" charset="0"/>
                <a:cs typeface="Times New Roman" panose="02020603050405020304" pitchFamily="18" charset="0"/>
              </a:rPr>
              <a:t>FOR NATIONAL ACTION PLAN</a:t>
            </a:r>
            <a:endParaRPr lang="ru-RU" sz="3333" b="1" dirty="0">
              <a:latin typeface="+mn-lt"/>
              <a:ea typeface="Calibri" panose="020F0502020204030204" pitchFamily="34" charset="0"/>
              <a:cs typeface="Times New Roman" panose="02020603050405020304" pitchFamily="18" charset="0"/>
            </a:endParaRPr>
          </a:p>
        </p:txBody>
      </p:sp>
      <p:sp>
        <p:nvSpPr>
          <p:cNvPr id="5" name="Прямоугольник 4"/>
          <p:cNvSpPr/>
          <p:nvPr/>
        </p:nvSpPr>
        <p:spPr>
          <a:xfrm>
            <a:off x="564168" y="1188205"/>
            <a:ext cx="11245568" cy="1428012"/>
          </a:xfrm>
          <a:prstGeom prst="rect">
            <a:avLst/>
          </a:prstGeom>
        </p:spPr>
        <p:txBody>
          <a:bodyPr wrap="square" lIns="107752" tIns="53876" rIns="107752" bIns="53876">
            <a:spAutoFit/>
          </a:bodyPr>
          <a:lstStyle/>
          <a:p>
            <a:pPr indent="523808" algn="just">
              <a:lnSpc>
                <a:spcPct val="150000"/>
              </a:lnSpc>
              <a:spcAft>
                <a:spcPts val="1179"/>
              </a:spcAft>
            </a:pPr>
            <a:r>
              <a:rPr lang="ru-RU" sz="1905" dirty="0" smtClean="0">
                <a:solidFill>
                  <a:srgbClr val="000000"/>
                </a:solidFill>
                <a:ea typeface="Times New Roman" panose="02020603050405020304" pitchFamily="18" charset="0"/>
                <a:cs typeface="Times New Roman" panose="02020603050405020304" pitchFamily="18" charset="0"/>
              </a:rPr>
              <a:t>                     </a:t>
            </a:r>
            <a:r>
              <a:rPr lang="en-US" sz="1905" dirty="0" smtClean="0">
                <a:solidFill>
                  <a:srgbClr val="000000"/>
                </a:solidFill>
                <a:ea typeface="Times New Roman" panose="02020603050405020304" pitchFamily="18" charset="0"/>
                <a:cs typeface="Times New Roman" panose="02020603050405020304" pitchFamily="18" charset="0"/>
              </a:rPr>
              <a:t>WHO </a:t>
            </a:r>
            <a:r>
              <a:rPr lang="en-US" sz="1905" dirty="0">
                <a:solidFill>
                  <a:srgbClr val="000000"/>
                </a:solidFill>
                <a:ea typeface="Times New Roman" panose="02020603050405020304" pitchFamily="18" charset="0"/>
                <a:cs typeface="Times New Roman" panose="02020603050405020304" pitchFamily="18" charset="0"/>
              </a:rPr>
              <a:t>encourages it’s member countries to develop </a:t>
            </a:r>
            <a:r>
              <a:rPr lang="en-US" sz="1905" b="1" u="sng" dirty="0">
                <a:solidFill>
                  <a:srgbClr val="000000"/>
                </a:solidFill>
                <a:ea typeface="Times New Roman" panose="02020603050405020304" pitchFamily="18" charset="0"/>
                <a:cs typeface="Times New Roman" panose="02020603050405020304" pitchFamily="18" charset="0"/>
              </a:rPr>
              <a:t>complex measures to control antimicrobial resistance</a:t>
            </a:r>
            <a:r>
              <a:rPr lang="ru-RU" sz="1905" dirty="0">
                <a:solidFill>
                  <a:srgbClr val="000000"/>
                </a:solidFill>
                <a:ea typeface="Times New Roman" panose="02020603050405020304" pitchFamily="18" charset="0"/>
                <a:cs typeface="Times New Roman" panose="02020603050405020304" pitchFamily="18" charset="0"/>
              </a:rPr>
              <a:t>, </a:t>
            </a:r>
            <a:r>
              <a:rPr lang="en-US" sz="1905" dirty="0">
                <a:solidFill>
                  <a:srgbClr val="000000"/>
                </a:solidFill>
                <a:ea typeface="Times New Roman" panose="02020603050405020304" pitchFamily="18" charset="0"/>
                <a:cs typeface="Times New Roman" panose="02020603050405020304" pitchFamily="18" charset="0"/>
              </a:rPr>
              <a:t>basing on </a:t>
            </a:r>
            <a:r>
              <a:rPr lang="ru-RU" sz="1905" dirty="0">
                <a:solidFill>
                  <a:srgbClr val="000000"/>
                </a:solidFill>
                <a:ea typeface="Times New Roman" panose="02020603050405020304" pitchFamily="18" charset="0"/>
                <a:cs typeface="Times New Roman" panose="02020603050405020304" pitchFamily="18" charset="0"/>
              </a:rPr>
              <a:t>«</a:t>
            </a:r>
            <a:r>
              <a:rPr lang="en-US" sz="1905" dirty="0">
                <a:solidFill>
                  <a:srgbClr val="000000"/>
                </a:solidFill>
                <a:ea typeface="Times New Roman" panose="02020603050405020304" pitchFamily="18" charset="0"/>
                <a:cs typeface="Times New Roman" panose="02020603050405020304" pitchFamily="18" charset="0"/>
              </a:rPr>
              <a:t>One Health Approach</a:t>
            </a:r>
            <a:r>
              <a:rPr lang="ru-RU" sz="1905" dirty="0">
                <a:solidFill>
                  <a:srgbClr val="000000"/>
                </a:solidFill>
                <a:ea typeface="Times New Roman" panose="02020603050405020304" pitchFamily="18" charset="0"/>
                <a:cs typeface="Times New Roman" panose="02020603050405020304" pitchFamily="18" charset="0"/>
              </a:rPr>
              <a:t>»</a:t>
            </a:r>
            <a:r>
              <a:rPr lang="en-US" sz="1905" dirty="0">
                <a:solidFill>
                  <a:srgbClr val="000000"/>
                </a:solidFill>
                <a:ea typeface="Times New Roman" panose="02020603050405020304" pitchFamily="18" charset="0"/>
                <a:cs typeface="Times New Roman" panose="02020603050405020304" pitchFamily="18" charset="0"/>
              </a:rPr>
              <a:t>, involving human and animal health</a:t>
            </a:r>
            <a:r>
              <a:rPr lang="ru-RU" sz="1905" dirty="0">
                <a:solidFill>
                  <a:srgbClr val="000000"/>
                </a:solidFill>
                <a:ea typeface="Times New Roman" panose="02020603050405020304" pitchFamily="18" charset="0"/>
                <a:cs typeface="Times New Roman" panose="02020603050405020304" pitchFamily="18" charset="0"/>
              </a:rPr>
              <a:t>. </a:t>
            </a:r>
            <a:r>
              <a:rPr lang="en-US" sz="1905" dirty="0" err="1">
                <a:solidFill>
                  <a:srgbClr val="000000"/>
                </a:solidFill>
                <a:ea typeface="Times New Roman" panose="02020603050405020304" pitchFamily="18" charset="0"/>
                <a:cs typeface="Times New Roman" panose="02020603050405020304" pitchFamily="18" charset="0"/>
              </a:rPr>
              <a:t>OIE</a:t>
            </a:r>
            <a:r>
              <a:rPr lang="en-US" sz="1905" dirty="0">
                <a:solidFill>
                  <a:srgbClr val="000000"/>
                </a:solidFill>
                <a:ea typeface="Times New Roman" panose="02020603050405020304" pitchFamily="18" charset="0"/>
                <a:cs typeface="Times New Roman" panose="02020603050405020304" pitchFamily="18" charset="0"/>
              </a:rPr>
              <a:t> gives to it’s member countries the following recommendation</a:t>
            </a:r>
            <a:r>
              <a:rPr lang="ru-RU" sz="1905" dirty="0">
                <a:solidFill>
                  <a:srgbClr val="000000"/>
                </a:solidFill>
                <a:ea typeface="Times New Roman" panose="02020603050405020304" pitchFamily="18" charset="0"/>
                <a:cs typeface="Times New Roman" panose="02020603050405020304" pitchFamily="18" charset="0"/>
              </a:rPr>
              <a:t>:*</a:t>
            </a:r>
            <a:endParaRPr lang="ru-RU" sz="1905" dirty="0">
              <a:ea typeface="Calibri" panose="020F0502020204030204" pitchFamily="34" charset="0"/>
              <a:cs typeface="Times New Roman" panose="02020603050405020304" pitchFamily="18" charset="0"/>
            </a:endParaRPr>
          </a:p>
        </p:txBody>
      </p:sp>
      <p:sp>
        <p:nvSpPr>
          <p:cNvPr id="6" name="Прямоугольник 5"/>
          <p:cNvSpPr/>
          <p:nvPr/>
        </p:nvSpPr>
        <p:spPr>
          <a:xfrm>
            <a:off x="709468" y="2708922"/>
            <a:ext cx="11056569" cy="1428012"/>
          </a:xfrm>
          <a:prstGeom prst="rect">
            <a:avLst/>
          </a:prstGeom>
          <a:solidFill>
            <a:schemeClr val="accent1">
              <a:lumMod val="20000"/>
              <a:lumOff val="80000"/>
            </a:schemeClr>
          </a:solidFill>
          <a:ln>
            <a:solidFill>
              <a:schemeClr val="accent2">
                <a:lumMod val="60000"/>
                <a:lumOff val="40000"/>
              </a:schemeClr>
            </a:solidFill>
          </a:ln>
        </p:spPr>
        <p:txBody>
          <a:bodyPr wrap="square" lIns="107752" tIns="53876" rIns="107752" bIns="53876">
            <a:spAutoFit/>
          </a:bodyPr>
          <a:lstStyle/>
          <a:p>
            <a:pPr indent="523808" algn="just">
              <a:lnSpc>
                <a:spcPct val="150000"/>
              </a:lnSpc>
            </a:pPr>
            <a:r>
              <a:rPr lang="ru-RU" sz="1905" b="1" dirty="0">
                <a:solidFill>
                  <a:srgbClr val="000000"/>
                </a:solidFill>
                <a:ea typeface="Times New Roman" panose="02020603050405020304" pitchFamily="18" charset="0"/>
                <a:cs typeface="Times New Roman" panose="02020603050405020304" pitchFamily="18" charset="0"/>
              </a:rPr>
              <a:t>«</a:t>
            </a:r>
            <a:r>
              <a:rPr lang="en-US" sz="1905" b="1" dirty="0"/>
              <a:t>The </a:t>
            </a:r>
            <a:r>
              <a:rPr lang="en-US" sz="1905" b="1" dirty="0" err="1"/>
              <a:t>OIE</a:t>
            </a:r>
            <a:r>
              <a:rPr lang="en-US" sz="1905" b="1" dirty="0"/>
              <a:t> is committed to supporting Veterinary Services of Member Countries to build their capacity as well as to develop and implement National Action Plans for AMR, to regulate and promote prudent use of antimicrobial agents, and to implement monitoring and surveillance</a:t>
            </a:r>
            <a:r>
              <a:rPr lang="ru-RU" sz="1905" b="1" dirty="0"/>
              <a:t>»</a:t>
            </a:r>
            <a:endParaRPr lang="ru-RU" sz="1905" b="1" dirty="0">
              <a:solidFill>
                <a:srgbClr val="000000"/>
              </a:solidFill>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520467" y="4365104"/>
            <a:ext cx="11151069" cy="1894037"/>
          </a:xfrm>
          <a:prstGeom prst="rect">
            <a:avLst/>
          </a:prstGeom>
        </p:spPr>
        <p:txBody>
          <a:bodyPr wrap="square" lIns="107752" tIns="53876" rIns="107752" bIns="53876">
            <a:spAutoFit/>
          </a:bodyPr>
          <a:lstStyle/>
          <a:p>
            <a:r>
              <a:rPr lang="en-US" sz="1905" dirty="0"/>
              <a:t>	Russian Federation is going to develop such National Action Plan, including the plan for controlling AMR in animal husbandry, </a:t>
            </a:r>
            <a:endParaRPr lang="ru-RU" sz="1905" dirty="0"/>
          </a:p>
          <a:p>
            <a:r>
              <a:rPr lang="en-US" sz="1905" dirty="0"/>
              <a:t>	One the most important parts of the latter, should, of course, be the National monitoring program of </a:t>
            </a:r>
            <a:r>
              <a:rPr lang="en-US" sz="1905" dirty="0" err="1"/>
              <a:t>zoonotic</a:t>
            </a:r>
            <a:r>
              <a:rPr lang="en-US" sz="1905" dirty="0"/>
              <a:t> bacteria AMR.</a:t>
            </a:r>
            <a:endParaRPr lang="ru-RU" sz="1905" dirty="0"/>
          </a:p>
          <a:p>
            <a:pPr indent="424232" algn="just">
              <a:lnSpc>
                <a:spcPct val="114000"/>
              </a:lnSpc>
            </a:pPr>
            <a:endParaRPr lang="ru-RU" sz="1905" dirty="0">
              <a:solidFill>
                <a:srgbClr val="000000"/>
              </a:solidFill>
              <a:ea typeface="Times New Roman" panose="02020603050405020304" pitchFamily="18" charset="0"/>
              <a:cs typeface="Times New Roman" panose="02020603050405020304" pitchFamily="18" charset="0"/>
            </a:endParaRPr>
          </a:p>
          <a:p>
            <a:pPr indent="424232" algn="just">
              <a:lnSpc>
                <a:spcPct val="114000"/>
              </a:lnSpc>
            </a:pPr>
            <a:r>
              <a:rPr lang="en-US" sz="1587" i="1" dirty="0">
                <a:ea typeface="Calibri" panose="020F0502020204030204" pitchFamily="34" charset="0"/>
                <a:cs typeface="Times New Roman" panose="02020603050405020304" pitchFamily="18" charset="0"/>
              </a:rPr>
              <a:t>*The </a:t>
            </a:r>
            <a:r>
              <a:rPr lang="en-US" sz="1587" i="1" dirty="0" err="1">
                <a:ea typeface="Calibri" panose="020F0502020204030204" pitchFamily="34" charset="0"/>
                <a:cs typeface="Times New Roman" panose="02020603050405020304" pitchFamily="18" charset="0"/>
              </a:rPr>
              <a:t>OIE</a:t>
            </a:r>
            <a:r>
              <a:rPr lang="en-US" sz="1587" i="1" dirty="0">
                <a:ea typeface="Calibri" panose="020F0502020204030204" pitchFamily="34" charset="0"/>
                <a:cs typeface="Times New Roman" panose="02020603050405020304" pitchFamily="18" charset="0"/>
              </a:rPr>
              <a:t> Strategy on Antimicrobial Resistance and the Prudent Use of Antimicrobials. November 2016.</a:t>
            </a:r>
          </a:p>
        </p:txBody>
      </p:sp>
      <p:sp>
        <p:nvSpPr>
          <p:cNvPr id="4098" name="AutoShape 2" descr="Картинки по запросу who"/>
          <p:cNvSpPr>
            <a:spLocks noChangeAspect="1" noChangeArrowheads="1"/>
          </p:cNvSpPr>
          <p:nvPr/>
        </p:nvSpPr>
        <p:spPr bwMode="auto">
          <a:xfrm>
            <a:off x="300052" y="-144461"/>
            <a:ext cx="400008" cy="304801"/>
          </a:xfrm>
          <a:prstGeom prst="rect">
            <a:avLst/>
          </a:prstGeom>
          <a:noFill/>
        </p:spPr>
        <p:txBody>
          <a:bodyPr vert="horz" wrap="square" lIns="107752" tIns="53876" rIns="107752" bIns="53876" numCol="1" anchor="t" anchorCtr="0" compatLnSpc="1">
            <a:prstTxWarp prst="textNoShape">
              <a:avLst/>
            </a:prstTxWarp>
          </a:bodyPr>
          <a:lstStyle/>
          <a:p>
            <a:endParaRPr lang="ru-RU" sz="2857"/>
          </a:p>
        </p:txBody>
      </p:sp>
      <p:sp>
        <p:nvSpPr>
          <p:cNvPr id="4100" name="AutoShape 4" descr="Картинки по запросу who"/>
          <p:cNvSpPr>
            <a:spLocks noChangeAspect="1" noChangeArrowheads="1"/>
          </p:cNvSpPr>
          <p:nvPr/>
        </p:nvSpPr>
        <p:spPr bwMode="auto">
          <a:xfrm>
            <a:off x="300052" y="-144461"/>
            <a:ext cx="400008" cy="304801"/>
          </a:xfrm>
          <a:prstGeom prst="rect">
            <a:avLst/>
          </a:prstGeom>
          <a:noFill/>
        </p:spPr>
        <p:txBody>
          <a:bodyPr vert="horz" wrap="square" lIns="107752" tIns="53876" rIns="107752" bIns="53876" numCol="1" anchor="t" anchorCtr="0" compatLnSpc="1">
            <a:prstTxWarp prst="textNoShape">
              <a:avLst/>
            </a:prstTxWarp>
          </a:bodyPr>
          <a:lstStyle/>
          <a:p>
            <a:endParaRPr lang="ru-RU" sz="2857"/>
          </a:p>
        </p:txBody>
      </p:sp>
    </p:spTree>
    <p:extLst>
      <p:ext uri="{BB962C8B-B14F-4D97-AF65-F5344CB8AC3E}">
        <p14:creationId xmlns:p14="http://schemas.microsoft.com/office/powerpoint/2010/main" xmlns="" val="2604083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81100" y="1336493"/>
            <a:ext cx="10800217" cy="5373217"/>
          </a:xfrm>
        </p:spPr>
        <p:txBody>
          <a:bodyPr>
            <a:normAutofit/>
          </a:bodyPr>
          <a:lstStyle/>
          <a:p>
            <a:pPr>
              <a:buNone/>
            </a:pPr>
            <a:r>
              <a:rPr lang="en-US" sz="1905" dirty="0"/>
              <a:t>	</a:t>
            </a:r>
            <a:r>
              <a:rPr lang="ru-RU" sz="1905" dirty="0" smtClean="0"/>
              <a:t>                                    </a:t>
            </a:r>
            <a:r>
              <a:rPr lang="en-US" sz="1905" dirty="0" smtClean="0"/>
              <a:t> </a:t>
            </a:r>
            <a:r>
              <a:rPr lang="ru-RU" sz="2063" dirty="0" err="1"/>
              <a:t>VGNKI</a:t>
            </a:r>
            <a:r>
              <a:rPr lang="ru-RU" sz="2063" dirty="0"/>
              <a:t> </a:t>
            </a:r>
            <a:r>
              <a:rPr lang="ru-RU" sz="2063" dirty="0" err="1"/>
              <a:t>is</a:t>
            </a:r>
            <a:r>
              <a:rPr lang="ru-RU" sz="2063" dirty="0"/>
              <a:t> </a:t>
            </a:r>
            <a:r>
              <a:rPr lang="en-US" sz="2063" dirty="0"/>
              <a:t>now</a:t>
            </a:r>
            <a:r>
              <a:rPr lang="ru-RU" sz="2063" dirty="0"/>
              <a:t> </a:t>
            </a:r>
            <a:r>
              <a:rPr lang="ru-RU" sz="2063" dirty="0" err="1"/>
              <a:t>performing</a:t>
            </a:r>
            <a:r>
              <a:rPr lang="ru-RU" sz="2063" dirty="0"/>
              <a:t> </a:t>
            </a:r>
            <a:r>
              <a:rPr lang="ru-RU" sz="2063" dirty="0" err="1"/>
              <a:t>a</a:t>
            </a:r>
            <a:r>
              <a:rPr lang="en-US" sz="2063" dirty="0"/>
              <a:t> new program of AMR monitoring</a:t>
            </a:r>
            <a:r>
              <a:rPr lang="ru-RU" sz="2063" dirty="0"/>
              <a:t>.</a:t>
            </a:r>
          </a:p>
          <a:p>
            <a:pPr lvl="0"/>
            <a:r>
              <a:rPr lang="en-US" sz="2063" dirty="0"/>
              <a:t>We</a:t>
            </a:r>
            <a:r>
              <a:rPr lang="ru-RU" sz="2063" dirty="0"/>
              <a:t> </a:t>
            </a:r>
            <a:r>
              <a:rPr lang="ru-RU" sz="2063" dirty="0" err="1"/>
              <a:t>perform</a:t>
            </a:r>
            <a:r>
              <a:rPr lang="ru-RU" sz="2063" dirty="0"/>
              <a:t> </a:t>
            </a:r>
            <a:r>
              <a:rPr lang="ru-RU" sz="2063" dirty="0" err="1"/>
              <a:t>susceptibility</a:t>
            </a:r>
            <a:r>
              <a:rPr lang="ru-RU" sz="2063" dirty="0"/>
              <a:t> </a:t>
            </a:r>
            <a:r>
              <a:rPr lang="ru-RU" sz="2063" dirty="0" err="1"/>
              <a:t>testing</a:t>
            </a:r>
            <a:r>
              <a:rPr lang="en-US" sz="2063" dirty="0"/>
              <a:t> of isolates by internationally harmonized </a:t>
            </a:r>
            <a:r>
              <a:rPr lang="en-US" sz="2063" dirty="0" err="1"/>
              <a:t>CLSI</a:t>
            </a:r>
            <a:r>
              <a:rPr lang="en-US" sz="2063" dirty="0"/>
              <a:t> </a:t>
            </a:r>
            <a:r>
              <a:rPr lang="ru-RU" sz="2063" dirty="0" err="1"/>
              <a:t>standard</a:t>
            </a:r>
            <a:r>
              <a:rPr lang="en-US" sz="2063" dirty="0"/>
              <a:t> broth</a:t>
            </a:r>
            <a:r>
              <a:rPr lang="ru-RU" sz="2063" dirty="0"/>
              <a:t> </a:t>
            </a:r>
            <a:r>
              <a:rPr lang="ru-RU" sz="2063" dirty="0" err="1"/>
              <a:t>microdilution</a:t>
            </a:r>
            <a:r>
              <a:rPr lang="ru-RU" sz="2063" dirty="0"/>
              <a:t> </a:t>
            </a:r>
            <a:r>
              <a:rPr lang="ru-RU" sz="2063" dirty="0" err="1"/>
              <a:t>method</a:t>
            </a:r>
            <a:r>
              <a:rPr lang="en-US" sz="2063" dirty="0"/>
              <a:t>. </a:t>
            </a:r>
            <a:endParaRPr lang="ru-RU" sz="2063" dirty="0"/>
          </a:p>
          <a:p>
            <a:r>
              <a:rPr lang="ru-RU" sz="2063" dirty="0"/>
              <a:t>4 </a:t>
            </a:r>
            <a:r>
              <a:rPr lang="ru-RU" sz="2063" dirty="0" err="1"/>
              <a:t>groups</a:t>
            </a:r>
            <a:r>
              <a:rPr lang="ru-RU" sz="2063" dirty="0"/>
              <a:t> </a:t>
            </a:r>
            <a:r>
              <a:rPr lang="ru-RU" sz="2063" dirty="0" err="1"/>
              <a:t>of</a:t>
            </a:r>
            <a:r>
              <a:rPr lang="ru-RU" sz="2063" dirty="0"/>
              <a:t> </a:t>
            </a:r>
            <a:r>
              <a:rPr lang="ru-RU" sz="2063" dirty="0" err="1"/>
              <a:t>bacteria</a:t>
            </a:r>
            <a:r>
              <a:rPr lang="ru-RU" sz="2063" dirty="0"/>
              <a:t> (</a:t>
            </a:r>
            <a:r>
              <a:rPr lang="ru-RU" sz="2063" i="1" dirty="0"/>
              <a:t>E. </a:t>
            </a:r>
            <a:r>
              <a:rPr lang="ru-RU" sz="2063" i="1" dirty="0" err="1"/>
              <a:t>coli</a:t>
            </a:r>
            <a:r>
              <a:rPr lang="ru-RU" sz="2063" i="1" dirty="0"/>
              <a:t>,  </a:t>
            </a:r>
            <a:r>
              <a:rPr lang="ru-RU" sz="2063" i="1" dirty="0" err="1"/>
              <a:t>Salmonella</a:t>
            </a:r>
            <a:r>
              <a:rPr lang="ru-RU" sz="2063" i="1" dirty="0"/>
              <a:t> </a:t>
            </a:r>
            <a:r>
              <a:rPr lang="ru-RU" sz="2063" i="1" dirty="0" err="1"/>
              <a:t>sp</a:t>
            </a:r>
            <a:r>
              <a:rPr lang="ru-RU" sz="2063" i="1" dirty="0"/>
              <a:t>., </a:t>
            </a:r>
            <a:r>
              <a:rPr lang="ru-RU" sz="2063" i="1" dirty="0" err="1"/>
              <a:t>Campylobacter</a:t>
            </a:r>
            <a:r>
              <a:rPr lang="ru-RU" sz="2063" i="1" dirty="0"/>
              <a:t> </a:t>
            </a:r>
            <a:r>
              <a:rPr lang="ru-RU" sz="2063" i="1" dirty="0" err="1"/>
              <a:t>spp</a:t>
            </a:r>
            <a:r>
              <a:rPr lang="ru-RU" sz="2063" i="1" dirty="0"/>
              <a:t>., и </a:t>
            </a:r>
            <a:r>
              <a:rPr lang="ru-RU" sz="2063" i="1" dirty="0" err="1"/>
              <a:t>Enterococcus</a:t>
            </a:r>
            <a:r>
              <a:rPr lang="ru-RU" sz="2063" i="1" dirty="0"/>
              <a:t> </a:t>
            </a:r>
            <a:r>
              <a:rPr lang="ru-RU" sz="2063" i="1" dirty="0" err="1"/>
              <a:t>spp</a:t>
            </a:r>
            <a:r>
              <a:rPr lang="ru-RU" sz="2063" dirty="0"/>
              <a:t>)</a:t>
            </a:r>
            <a:r>
              <a:rPr lang="en-US" sz="2063" dirty="0"/>
              <a:t> were chosen according to </a:t>
            </a:r>
            <a:r>
              <a:rPr lang="en-US" sz="2063" dirty="0" err="1"/>
              <a:t>OIE</a:t>
            </a:r>
            <a:r>
              <a:rPr lang="en-US" sz="2063" dirty="0"/>
              <a:t>* Recommendations and WHO** Documents. </a:t>
            </a:r>
            <a:r>
              <a:rPr lang="ru-RU" sz="2063" dirty="0"/>
              <a:t> </a:t>
            </a:r>
            <a:r>
              <a:rPr lang="en-US" sz="2063" dirty="0"/>
              <a:t>I</a:t>
            </a:r>
            <a:r>
              <a:rPr lang="ru-RU" sz="2063" dirty="0" err="1"/>
              <a:t>solate</a:t>
            </a:r>
            <a:r>
              <a:rPr lang="en-US" sz="2063" dirty="0"/>
              <a:t>s will be taken</a:t>
            </a:r>
            <a:r>
              <a:rPr lang="ru-RU" sz="2063" dirty="0"/>
              <a:t> </a:t>
            </a:r>
            <a:r>
              <a:rPr lang="ru-RU" sz="2063" dirty="0" err="1"/>
              <a:t>from</a:t>
            </a:r>
            <a:r>
              <a:rPr lang="ru-RU" sz="2063" dirty="0"/>
              <a:t> </a:t>
            </a:r>
            <a:r>
              <a:rPr lang="ru-RU" sz="2063" dirty="0" err="1"/>
              <a:t>food</a:t>
            </a:r>
            <a:r>
              <a:rPr lang="ru-RU" sz="2063" dirty="0"/>
              <a:t> </a:t>
            </a:r>
            <a:r>
              <a:rPr lang="ru-RU" sz="2063" dirty="0" err="1"/>
              <a:t>products</a:t>
            </a:r>
            <a:r>
              <a:rPr lang="ru-RU" sz="2063" dirty="0"/>
              <a:t> (</a:t>
            </a:r>
            <a:r>
              <a:rPr lang="ru-RU" sz="2063" dirty="0" err="1"/>
              <a:t>meat</a:t>
            </a:r>
            <a:r>
              <a:rPr lang="ru-RU" sz="2063" dirty="0"/>
              <a:t>, </a:t>
            </a:r>
            <a:r>
              <a:rPr lang="ru-RU" sz="2063" dirty="0" err="1"/>
              <a:t>milk</a:t>
            </a:r>
            <a:r>
              <a:rPr lang="ru-RU" sz="2063" dirty="0"/>
              <a:t>, </a:t>
            </a:r>
            <a:r>
              <a:rPr lang="ru-RU" sz="2063" dirty="0" err="1"/>
              <a:t>dairy</a:t>
            </a:r>
            <a:r>
              <a:rPr lang="ru-RU" sz="2063" dirty="0"/>
              <a:t>, </a:t>
            </a:r>
            <a:r>
              <a:rPr lang="ru-RU" sz="2063" dirty="0" err="1"/>
              <a:t>fish</a:t>
            </a:r>
            <a:r>
              <a:rPr lang="ru-RU" sz="2063" dirty="0"/>
              <a:t> </a:t>
            </a:r>
            <a:r>
              <a:rPr lang="ru-RU" sz="2063" dirty="0" err="1"/>
              <a:t>etc</a:t>
            </a:r>
            <a:r>
              <a:rPr lang="ru-RU" sz="2063" dirty="0"/>
              <a:t>) </a:t>
            </a:r>
            <a:r>
              <a:rPr lang="ru-RU" sz="2063" dirty="0" err="1"/>
              <a:t>and</a:t>
            </a:r>
            <a:r>
              <a:rPr lang="ru-RU" sz="2063" dirty="0"/>
              <a:t> </a:t>
            </a:r>
            <a:r>
              <a:rPr lang="ru-RU" sz="2063" dirty="0" err="1"/>
              <a:t>biomaterial</a:t>
            </a:r>
            <a:r>
              <a:rPr lang="ru-RU" sz="2063" dirty="0"/>
              <a:t> </a:t>
            </a:r>
            <a:r>
              <a:rPr lang="ru-RU" sz="2063" dirty="0" err="1"/>
              <a:t>of</a:t>
            </a:r>
            <a:r>
              <a:rPr lang="ru-RU" sz="2063" dirty="0"/>
              <a:t> </a:t>
            </a:r>
            <a:r>
              <a:rPr lang="ru-RU" sz="2063" dirty="0" err="1"/>
              <a:t>farm</a:t>
            </a:r>
            <a:r>
              <a:rPr lang="ru-RU" sz="2063" dirty="0"/>
              <a:t> </a:t>
            </a:r>
            <a:r>
              <a:rPr lang="ru-RU" sz="2063" dirty="0" err="1"/>
              <a:t>animals</a:t>
            </a:r>
            <a:r>
              <a:rPr lang="ru-RU" sz="2063" dirty="0"/>
              <a:t> (</a:t>
            </a:r>
            <a:r>
              <a:rPr lang="ru-RU" sz="2063" dirty="0" err="1"/>
              <a:t>carcasses</a:t>
            </a:r>
            <a:r>
              <a:rPr lang="ru-RU" sz="2063" dirty="0"/>
              <a:t>, </a:t>
            </a:r>
            <a:r>
              <a:rPr lang="ru-RU" sz="2063" dirty="0" err="1"/>
              <a:t>lavages</a:t>
            </a:r>
            <a:r>
              <a:rPr lang="ru-RU" sz="2063" dirty="0"/>
              <a:t>, </a:t>
            </a:r>
            <a:r>
              <a:rPr lang="ru-RU" sz="2063" dirty="0" err="1"/>
              <a:t>feces</a:t>
            </a:r>
            <a:r>
              <a:rPr lang="ru-RU" sz="2063" dirty="0"/>
              <a:t>, </a:t>
            </a:r>
            <a:r>
              <a:rPr lang="ru-RU" sz="2063" dirty="0" err="1"/>
              <a:t>swabs</a:t>
            </a:r>
            <a:r>
              <a:rPr lang="ru-RU" sz="2063" dirty="0"/>
              <a:t> </a:t>
            </a:r>
            <a:r>
              <a:rPr lang="ru-RU" sz="2063" dirty="0" err="1"/>
              <a:t>etc</a:t>
            </a:r>
            <a:r>
              <a:rPr lang="ru-RU" sz="2063" dirty="0"/>
              <a:t>.). </a:t>
            </a:r>
            <a:r>
              <a:rPr lang="en-US" sz="2063" dirty="0"/>
              <a:t>Identification will be made using </a:t>
            </a:r>
            <a:r>
              <a:rPr lang="en-US" sz="2063" dirty="0" err="1"/>
              <a:t>Maldi-TOF</a:t>
            </a:r>
            <a:r>
              <a:rPr lang="en-US" sz="2063" dirty="0"/>
              <a:t> Mass Spectrometry and classical biochemical tests.</a:t>
            </a:r>
          </a:p>
          <a:p>
            <a:pPr lvl="0"/>
            <a:r>
              <a:rPr lang="en-US" sz="2063" dirty="0"/>
              <a:t>According to </a:t>
            </a:r>
            <a:r>
              <a:rPr lang="en-US" sz="2063" dirty="0" err="1"/>
              <a:t>OIE</a:t>
            </a:r>
            <a:r>
              <a:rPr lang="en-US" sz="2063" dirty="0"/>
              <a:t> Recommendations the minimum number of isolates for 1 microorganism was chosen to be 369 for desired precision of 5% and 95% level of confidence*.</a:t>
            </a:r>
            <a:endParaRPr lang="ru-RU" sz="2063" dirty="0"/>
          </a:p>
          <a:p>
            <a:pPr lvl="0"/>
            <a:r>
              <a:rPr lang="ru-RU" sz="2063" dirty="0"/>
              <a:t>30 </a:t>
            </a:r>
            <a:r>
              <a:rPr lang="ru-RU" sz="2063" dirty="0" err="1"/>
              <a:t>antimicrobials</a:t>
            </a:r>
            <a:r>
              <a:rPr lang="ru-RU" sz="2063" dirty="0"/>
              <a:t> </a:t>
            </a:r>
            <a:r>
              <a:rPr lang="ru-RU" sz="2063" dirty="0" err="1"/>
              <a:t>from</a:t>
            </a:r>
            <a:r>
              <a:rPr lang="ru-RU" sz="2063" dirty="0"/>
              <a:t> 12 </a:t>
            </a:r>
            <a:r>
              <a:rPr lang="en-US" sz="2063" dirty="0"/>
              <a:t>classes</a:t>
            </a:r>
            <a:r>
              <a:rPr lang="ru-RU" sz="2063" dirty="0"/>
              <a:t> </a:t>
            </a:r>
            <a:r>
              <a:rPr lang="ru-RU" sz="2063" dirty="0" err="1"/>
              <a:t>were</a:t>
            </a:r>
            <a:r>
              <a:rPr lang="ru-RU" sz="2063" dirty="0"/>
              <a:t> </a:t>
            </a:r>
            <a:r>
              <a:rPr lang="ru-RU" sz="2063" dirty="0" err="1"/>
              <a:t>included</a:t>
            </a:r>
            <a:r>
              <a:rPr lang="ru-RU" sz="2063" dirty="0"/>
              <a:t> </a:t>
            </a:r>
            <a:r>
              <a:rPr lang="ru-RU" sz="2063" dirty="0" err="1"/>
              <a:t>in</a:t>
            </a:r>
            <a:r>
              <a:rPr lang="ru-RU" sz="2063" dirty="0"/>
              <a:t> </a:t>
            </a:r>
            <a:r>
              <a:rPr lang="ru-RU" sz="2063" dirty="0" err="1"/>
              <a:t>the</a:t>
            </a:r>
            <a:r>
              <a:rPr lang="ru-RU" sz="2063" dirty="0"/>
              <a:t> </a:t>
            </a:r>
            <a:r>
              <a:rPr lang="ru-RU" sz="2063" dirty="0" err="1"/>
              <a:t>program</a:t>
            </a:r>
            <a:r>
              <a:rPr lang="ru-RU" sz="2063" dirty="0"/>
              <a:t> </a:t>
            </a:r>
            <a:r>
              <a:rPr lang="ru-RU" sz="2063" dirty="0" err="1"/>
              <a:t>for</a:t>
            </a:r>
            <a:r>
              <a:rPr lang="ru-RU" sz="2063" dirty="0"/>
              <a:t> </a:t>
            </a:r>
            <a:r>
              <a:rPr lang="ru-RU" sz="2063" dirty="0" err="1"/>
              <a:t>susceptibility</a:t>
            </a:r>
            <a:r>
              <a:rPr lang="ru-RU" sz="2063" dirty="0"/>
              <a:t> </a:t>
            </a:r>
            <a:r>
              <a:rPr lang="ru-RU" sz="2063" dirty="0" err="1"/>
              <a:t>testing</a:t>
            </a:r>
            <a:r>
              <a:rPr lang="ru-RU" sz="2063" dirty="0"/>
              <a:t>  </a:t>
            </a:r>
            <a:r>
              <a:rPr lang="ru-RU" sz="2063" dirty="0" err="1"/>
              <a:t>basing</a:t>
            </a:r>
            <a:r>
              <a:rPr lang="ru-RU" sz="2063" dirty="0"/>
              <a:t> </a:t>
            </a:r>
            <a:r>
              <a:rPr lang="ru-RU" sz="2063" dirty="0" err="1"/>
              <a:t>on</a:t>
            </a:r>
            <a:r>
              <a:rPr lang="ru-RU" sz="2063" dirty="0"/>
              <a:t> </a:t>
            </a:r>
            <a:r>
              <a:rPr lang="ru-RU" sz="2063" dirty="0" err="1"/>
              <a:t>the</a:t>
            </a:r>
            <a:r>
              <a:rPr lang="ru-RU" sz="2063" dirty="0"/>
              <a:t> </a:t>
            </a:r>
            <a:r>
              <a:rPr lang="ru-RU" sz="2063" dirty="0" err="1"/>
              <a:t>data</a:t>
            </a:r>
            <a:r>
              <a:rPr lang="ru-RU" sz="2063" dirty="0"/>
              <a:t> </a:t>
            </a:r>
            <a:r>
              <a:rPr lang="ru-RU" sz="2063" dirty="0" err="1"/>
              <a:t>of</a:t>
            </a:r>
            <a:r>
              <a:rPr lang="ru-RU" sz="2063" dirty="0"/>
              <a:t> </a:t>
            </a:r>
            <a:r>
              <a:rPr lang="ru-RU" sz="2063" dirty="0" err="1"/>
              <a:t>medical</a:t>
            </a:r>
            <a:r>
              <a:rPr lang="ru-RU" sz="2063" dirty="0"/>
              <a:t> </a:t>
            </a:r>
            <a:r>
              <a:rPr lang="ru-RU" sz="2063" dirty="0" err="1"/>
              <a:t>and</a:t>
            </a:r>
            <a:r>
              <a:rPr lang="ru-RU" sz="2063" dirty="0"/>
              <a:t> </a:t>
            </a:r>
            <a:r>
              <a:rPr lang="ru-RU" sz="2063" dirty="0" err="1"/>
              <a:t>veterinary</a:t>
            </a:r>
            <a:r>
              <a:rPr lang="ru-RU" sz="2063" dirty="0"/>
              <a:t> </a:t>
            </a:r>
            <a:r>
              <a:rPr lang="ru-RU" sz="2063" dirty="0" err="1"/>
              <a:t>importance</a:t>
            </a:r>
            <a:r>
              <a:rPr lang="ru-RU" sz="2063" dirty="0"/>
              <a:t>, </a:t>
            </a:r>
            <a:r>
              <a:rPr lang="en-US" sz="2063" dirty="0"/>
              <a:t>authorization </a:t>
            </a:r>
            <a:r>
              <a:rPr lang="ru-RU" sz="2063" dirty="0" err="1"/>
              <a:t>and</a:t>
            </a:r>
            <a:r>
              <a:rPr lang="ru-RU" sz="2063" dirty="0"/>
              <a:t> </a:t>
            </a:r>
            <a:r>
              <a:rPr lang="ru-RU" sz="2063" dirty="0" err="1"/>
              <a:t>sales</a:t>
            </a:r>
            <a:r>
              <a:rPr lang="ru-RU" sz="2063" dirty="0"/>
              <a:t> </a:t>
            </a:r>
            <a:r>
              <a:rPr lang="ru-RU" sz="2063" dirty="0" err="1"/>
              <a:t>volumes</a:t>
            </a:r>
            <a:r>
              <a:rPr lang="ru-RU" sz="2063" dirty="0"/>
              <a:t> </a:t>
            </a:r>
            <a:r>
              <a:rPr lang="ru-RU" sz="2063" dirty="0" err="1"/>
              <a:t>in</a:t>
            </a:r>
            <a:r>
              <a:rPr lang="ru-RU" sz="2063" dirty="0"/>
              <a:t> </a:t>
            </a:r>
            <a:r>
              <a:rPr lang="ru-RU" sz="2063" dirty="0" err="1"/>
              <a:t>Russia</a:t>
            </a:r>
            <a:r>
              <a:rPr lang="ru-RU" sz="2063" dirty="0"/>
              <a:t> , </a:t>
            </a:r>
            <a:r>
              <a:rPr lang="ru-RU" sz="2063" dirty="0" err="1"/>
              <a:t>effectivity</a:t>
            </a:r>
            <a:r>
              <a:rPr lang="en-US" sz="2063" dirty="0"/>
              <a:t> </a:t>
            </a:r>
            <a:r>
              <a:rPr lang="ru-RU" sz="2063" dirty="0" err="1"/>
              <a:t>etc</a:t>
            </a:r>
            <a:r>
              <a:rPr lang="ru-RU" sz="2063" dirty="0"/>
              <a:t>. </a:t>
            </a:r>
            <a:endParaRPr lang="en-US" sz="2063" dirty="0"/>
          </a:p>
          <a:p>
            <a:pPr algn="just">
              <a:buNone/>
            </a:pPr>
            <a:r>
              <a:rPr lang="en-US" sz="1428" dirty="0" smtClean="0"/>
              <a:t>*</a:t>
            </a:r>
            <a:r>
              <a:rPr lang="en-US" sz="1428" dirty="0" err="1"/>
              <a:t>OIE</a:t>
            </a:r>
            <a:r>
              <a:rPr lang="en-US" sz="1428" dirty="0"/>
              <a:t> Terrestrial Animal Health Code. Chapter 6.7. Article 6.7.3. The development of antimicrobial resistance surveillance and monitoring </a:t>
            </a:r>
            <a:r>
              <a:rPr lang="en-US" sz="1428" dirty="0" err="1"/>
              <a:t>programmes</a:t>
            </a:r>
            <a:r>
              <a:rPr lang="en-US" sz="1428" dirty="0"/>
              <a:t>. </a:t>
            </a:r>
          </a:p>
          <a:p>
            <a:pPr algn="just">
              <a:buNone/>
            </a:pPr>
            <a:r>
              <a:rPr lang="ru-RU" sz="1428" i="1" dirty="0">
                <a:ea typeface="Calibri" panose="020F0502020204030204" pitchFamily="34" charset="0"/>
                <a:cs typeface="Times New Roman" panose="02020603050405020304" pitchFamily="18" charset="0"/>
              </a:rPr>
              <a:t>	*</a:t>
            </a:r>
            <a:r>
              <a:rPr lang="en-US" sz="1428" i="1" dirty="0">
                <a:ea typeface="Calibri" panose="020F0502020204030204" pitchFamily="34" charset="0"/>
                <a:cs typeface="Times New Roman" panose="02020603050405020304" pitchFamily="18" charset="0"/>
              </a:rPr>
              <a:t>*Who. Global Priority List of Antibiotic-Resistant Bacteria to Guide Research, Discovery, and Development of New Antibiotics, 2017</a:t>
            </a:r>
            <a:r>
              <a:rPr lang="ru-RU" sz="1428" i="1" dirty="0">
                <a:ea typeface="Calibri" panose="020F0502020204030204" pitchFamily="34" charset="0"/>
                <a:cs typeface="Times New Roman" panose="02020603050405020304" pitchFamily="18" charset="0"/>
              </a:rPr>
              <a:t>.</a:t>
            </a:r>
            <a:endParaRPr lang="en-US" sz="1428" i="1" dirty="0">
              <a:ea typeface="Calibri" panose="020F0502020204030204" pitchFamily="34" charset="0"/>
              <a:cs typeface="Times New Roman" panose="02020603050405020304" pitchFamily="18" charset="0"/>
            </a:endParaRPr>
          </a:p>
          <a:p>
            <a:pPr lvl="0"/>
            <a:endParaRPr lang="en-US" sz="1905" dirty="0"/>
          </a:p>
          <a:p>
            <a:endParaRPr lang="ru-RU" dirty="0"/>
          </a:p>
        </p:txBody>
      </p:sp>
      <p:sp>
        <p:nvSpPr>
          <p:cNvPr id="5" name="Заголовок 1"/>
          <p:cNvSpPr>
            <a:spLocks noGrp="1"/>
          </p:cNvSpPr>
          <p:nvPr>
            <p:ph type="title"/>
          </p:nvPr>
        </p:nvSpPr>
        <p:spPr>
          <a:xfrm>
            <a:off x="2646967" y="161962"/>
            <a:ext cx="10800217" cy="1143000"/>
          </a:xfrm>
        </p:spPr>
        <p:txBody>
          <a:bodyPr>
            <a:normAutofit/>
          </a:bodyPr>
          <a:lstStyle/>
          <a:p>
            <a:r>
              <a:rPr lang="en-US" sz="3333" b="1" dirty="0" err="1">
                <a:ea typeface="Calibri" panose="020F0502020204030204" pitchFamily="34" charset="0"/>
                <a:cs typeface="Times New Roman" panose="02020603050405020304" pitchFamily="18" charset="0"/>
              </a:rPr>
              <a:t>VGNKI</a:t>
            </a:r>
            <a:r>
              <a:rPr lang="en-US" sz="3333" b="1" dirty="0">
                <a:ea typeface="Calibri" panose="020F0502020204030204" pitchFamily="34" charset="0"/>
                <a:cs typeface="Times New Roman" panose="02020603050405020304" pitchFamily="18" charset="0"/>
              </a:rPr>
              <a:t> MONITORING PROGRAM </a:t>
            </a:r>
            <a:r>
              <a:rPr lang="ru-RU" sz="3333" b="1" dirty="0" smtClean="0">
                <a:ea typeface="Calibri" panose="020F0502020204030204" pitchFamily="34" charset="0"/>
                <a:cs typeface="Times New Roman" panose="02020603050405020304" pitchFamily="18" charset="0"/>
              </a:rPr>
              <a:t/>
            </a:r>
            <a:br>
              <a:rPr lang="ru-RU" sz="3333" b="1" dirty="0" smtClean="0">
                <a:ea typeface="Calibri" panose="020F0502020204030204" pitchFamily="34" charset="0"/>
                <a:cs typeface="Times New Roman" panose="02020603050405020304" pitchFamily="18" charset="0"/>
              </a:rPr>
            </a:br>
            <a:r>
              <a:rPr lang="en-US" sz="3333" b="1" dirty="0" smtClean="0">
                <a:ea typeface="Calibri" panose="020F0502020204030204" pitchFamily="34" charset="0"/>
                <a:cs typeface="Times New Roman" panose="02020603050405020304" pitchFamily="18" charset="0"/>
              </a:rPr>
              <a:t>OF </a:t>
            </a:r>
            <a:r>
              <a:rPr lang="en-US" sz="3333" b="1" dirty="0" err="1">
                <a:ea typeface="Calibri" panose="020F0502020204030204" pitchFamily="34" charset="0"/>
                <a:cs typeface="Times New Roman" panose="02020603050405020304" pitchFamily="18" charset="0"/>
              </a:rPr>
              <a:t>ZOONOTIC</a:t>
            </a:r>
            <a:r>
              <a:rPr lang="en-US" sz="3333" b="1" dirty="0">
                <a:ea typeface="Calibri" panose="020F0502020204030204" pitchFamily="34" charset="0"/>
                <a:cs typeface="Times New Roman" panose="02020603050405020304" pitchFamily="18" charset="0"/>
              </a:rPr>
              <a:t> BACTERIA AMR</a:t>
            </a:r>
            <a:endParaRPr lang="ru-RU" sz="3333" b="1"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14735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646967" y="230974"/>
            <a:ext cx="10800217" cy="1143000"/>
          </a:xfrm>
        </p:spPr>
        <p:txBody>
          <a:bodyPr>
            <a:normAutofit/>
          </a:bodyPr>
          <a:lstStyle/>
          <a:p>
            <a:r>
              <a:rPr lang="en-US" sz="3333" b="1" dirty="0" err="1">
                <a:ea typeface="Calibri" panose="020F0502020204030204" pitchFamily="34" charset="0"/>
                <a:cs typeface="Times New Roman" panose="02020603050405020304" pitchFamily="18" charset="0"/>
              </a:rPr>
              <a:t>VGNKI</a:t>
            </a:r>
            <a:r>
              <a:rPr lang="en-US" sz="3333" b="1" dirty="0">
                <a:ea typeface="Calibri" panose="020F0502020204030204" pitchFamily="34" charset="0"/>
                <a:cs typeface="Times New Roman" panose="02020603050405020304" pitchFamily="18" charset="0"/>
              </a:rPr>
              <a:t> MONITORING PROGRAM </a:t>
            </a:r>
            <a:r>
              <a:rPr lang="ru-RU" sz="3333" b="1" dirty="0" smtClean="0">
                <a:ea typeface="Calibri" panose="020F0502020204030204" pitchFamily="34" charset="0"/>
                <a:cs typeface="Times New Roman" panose="02020603050405020304" pitchFamily="18" charset="0"/>
              </a:rPr>
              <a:t/>
            </a:r>
            <a:br>
              <a:rPr lang="ru-RU" sz="3333" b="1" dirty="0" smtClean="0">
                <a:ea typeface="Calibri" panose="020F0502020204030204" pitchFamily="34" charset="0"/>
                <a:cs typeface="Times New Roman" panose="02020603050405020304" pitchFamily="18" charset="0"/>
              </a:rPr>
            </a:br>
            <a:r>
              <a:rPr lang="en-US" sz="3333" b="1" dirty="0" smtClean="0">
                <a:ea typeface="Calibri" panose="020F0502020204030204" pitchFamily="34" charset="0"/>
                <a:cs typeface="Times New Roman" panose="02020603050405020304" pitchFamily="18" charset="0"/>
              </a:rPr>
              <a:t>OF </a:t>
            </a:r>
            <a:r>
              <a:rPr lang="en-US" sz="3333" b="1" dirty="0" err="1">
                <a:ea typeface="Calibri" panose="020F0502020204030204" pitchFamily="34" charset="0"/>
                <a:cs typeface="Times New Roman" panose="02020603050405020304" pitchFamily="18" charset="0"/>
              </a:rPr>
              <a:t>ZOONOTIC</a:t>
            </a:r>
            <a:r>
              <a:rPr lang="en-US" sz="3333" b="1" dirty="0">
                <a:ea typeface="Calibri" panose="020F0502020204030204" pitchFamily="34" charset="0"/>
                <a:cs typeface="Times New Roman" panose="02020603050405020304" pitchFamily="18" charset="0"/>
              </a:rPr>
              <a:t> BACTERIA AMR</a:t>
            </a:r>
            <a:endParaRPr lang="ru-RU" sz="3333" b="1" dirty="0">
              <a:latin typeface="+mn-lt"/>
              <a:ea typeface="Calibri" panose="020F0502020204030204" pitchFamily="34" charset="0"/>
              <a:cs typeface="Times New Roman" panose="02020603050405020304" pitchFamily="18" charset="0"/>
            </a:endParaRPr>
          </a:p>
        </p:txBody>
      </p:sp>
      <p:sp>
        <p:nvSpPr>
          <p:cNvPr id="6" name="Содержимое 2"/>
          <p:cNvSpPr>
            <a:spLocks noGrp="1"/>
          </p:cNvSpPr>
          <p:nvPr>
            <p:ph idx="1"/>
          </p:nvPr>
        </p:nvSpPr>
        <p:spPr>
          <a:xfrm>
            <a:off x="709469" y="1340769"/>
            <a:ext cx="10800217" cy="5373217"/>
          </a:xfrm>
        </p:spPr>
        <p:txBody>
          <a:bodyPr>
            <a:normAutofit/>
          </a:bodyPr>
          <a:lstStyle/>
          <a:p>
            <a:pPr>
              <a:buNone/>
            </a:pPr>
            <a:r>
              <a:rPr lang="en-US" sz="1905" dirty="0"/>
              <a:t>	</a:t>
            </a:r>
            <a:endParaRPr lang="ru-RU" sz="1905" dirty="0"/>
          </a:p>
          <a:p>
            <a:r>
              <a:rPr lang="en-US" sz="2063" dirty="0"/>
              <a:t>MIC will be interpreted to get data on </a:t>
            </a:r>
          </a:p>
          <a:p>
            <a:pPr>
              <a:buNone/>
            </a:pPr>
            <a:r>
              <a:rPr lang="en-US" sz="2063" dirty="0"/>
              <a:t>       -Epidemiological Resistance  using </a:t>
            </a:r>
            <a:r>
              <a:rPr lang="en-US" sz="2063" dirty="0" err="1"/>
              <a:t>EUCAST</a:t>
            </a:r>
            <a:r>
              <a:rPr lang="en-US" sz="2063" dirty="0"/>
              <a:t> Breakpoints (</a:t>
            </a:r>
            <a:r>
              <a:rPr lang="en-US" sz="2063" dirty="0" err="1"/>
              <a:t>ECOFF</a:t>
            </a:r>
            <a:r>
              <a:rPr lang="en-US" sz="2063" dirty="0"/>
              <a:t>).</a:t>
            </a:r>
          </a:p>
          <a:p>
            <a:pPr>
              <a:buNone/>
            </a:pPr>
            <a:r>
              <a:rPr lang="en-US" sz="2063" dirty="0"/>
              <a:t>       -Clinical Resistance (to know whether particular antibiotic is active </a:t>
            </a:r>
            <a:r>
              <a:rPr lang="en-US" sz="2063" dirty="0" err="1"/>
              <a:t>againts</a:t>
            </a:r>
            <a:r>
              <a:rPr lang="en-US" sz="2063" dirty="0"/>
              <a:t> the tested microorganism isolate in clinical practice) using </a:t>
            </a:r>
            <a:r>
              <a:rPr lang="en-US" sz="2063" dirty="0" err="1"/>
              <a:t>CLSI</a:t>
            </a:r>
            <a:r>
              <a:rPr lang="en-US" sz="2063" dirty="0"/>
              <a:t>, </a:t>
            </a:r>
            <a:r>
              <a:rPr lang="en-US" sz="2063" dirty="0" err="1"/>
              <a:t>EUCAST</a:t>
            </a:r>
            <a:r>
              <a:rPr lang="en-US" sz="2063" dirty="0"/>
              <a:t> and </a:t>
            </a:r>
            <a:r>
              <a:rPr lang="en-US" sz="2063" dirty="0" err="1"/>
              <a:t>IACMAC</a:t>
            </a:r>
            <a:r>
              <a:rPr lang="en-US" sz="2063" dirty="0"/>
              <a:t>* (Russia) breakpoints</a:t>
            </a:r>
          </a:p>
          <a:p>
            <a:r>
              <a:rPr lang="en-US" sz="2063" dirty="0"/>
              <a:t>Genes of resistance for some isolates will be analyzed using Whole Genome Sequencing method.</a:t>
            </a:r>
          </a:p>
          <a:p>
            <a:pPr lvl="0"/>
            <a:r>
              <a:rPr lang="ru-RU" sz="2063" dirty="0" err="1"/>
              <a:t>Data</a:t>
            </a:r>
            <a:r>
              <a:rPr lang="ru-RU" sz="2063" dirty="0"/>
              <a:t> </a:t>
            </a:r>
            <a:r>
              <a:rPr lang="ru-RU" sz="2063" dirty="0" err="1"/>
              <a:t>on</a:t>
            </a:r>
            <a:r>
              <a:rPr lang="ru-RU" sz="2063" dirty="0"/>
              <a:t> </a:t>
            </a:r>
            <a:r>
              <a:rPr lang="ru-RU" sz="2063" dirty="0" err="1"/>
              <a:t>resistance</a:t>
            </a:r>
            <a:r>
              <a:rPr lang="ru-RU" sz="2063" dirty="0"/>
              <a:t> </a:t>
            </a:r>
            <a:r>
              <a:rPr lang="ru-RU" sz="2063" dirty="0" err="1"/>
              <a:t>will</a:t>
            </a:r>
            <a:r>
              <a:rPr lang="ru-RU" sz="2063" dirty="0"/>
              <a:t> </a:t>
            </a:r>
            <a:r>
              <a:rPr lang="ru-RU" sz="2063" dirty="0" err="1"/>
              <a:t>be</a:t>
            </a:r>
            <a:r>
              <a:rPr lang="ru-RU" sz="2063" dirty="0"/>
              <a:t> </a:t>
            </a:r>
            <a:r>
              <a:rPr lang="ru-RU" sz="2063" dirty="0" err="1"/>
              <a:t>collected</a:t>
            </a:r>
            <a:r>
              <a:rPr lang="ru-RU" sz="2063" dirty="0"/>
              <a:t> </a:t>
            </a:r>
            <a:r>
              <a:rPr lang="ru-RU" sz="2063" dirty="0" err="1"/>
              <a:t>by</a:t>
            </a:r>
            <a:r>
              <a:rPr lang="ru-RU" sz="2063" dirty="0"/>
              <a:t> </a:t>
            </a:r>
            <a:r>
              <a:rPr lang="ru-RU" sz="2063" dirty="0" err="1"/>
              <a:t>VGNKI</a:t>
            </a:r>
            <a:r>
              <a:rPr lang="ru-RU" sz="2063" dirty="0"/>
              <a:t>, </a:t>
            </a:r>
            <a:r>
              <a:rPr lang="ru-RU" sz="2063" dirty="0" err="1"/>
              <a:t>analyzed</a:t>
            </a:r>
            <a:r>
              <a:rPr lang="en-US" sz="2063" dirty="0"/>
              <a:t>, compared with data from other countries</a:t>
            </a:r>
            <a:r>
              <a:rPr lang="ru-RU" sz="2063" dirty="0"/>
              <a:t> </a:t>
            </a:r>
            <a:r>
              <a:rPr lang="ru-RU" sz="2063" dirty="0" err="1"/>
              <a:t>and</a:t>
            </a:r>
            <a:r>
              <a:rPr lang="ru-RU" sz="2063" dirty="0"/>
              <a:t> </a:t>
            </a:r>
            <a:r>
              <a:rPr lang="ru-RU" sz="2063" dirty="0" err="1"/>
              <a:t>passed</a:t>
            </a:r>
            <a:r>
              <a:rPr lang="ru-RU" sz="2063" dirty="0"/>
              <a:t> </a:t>
            </a:r>
            <a:r>
              <a:rPr lang="ru-RU" sz="2063" dirty="0" err="1"/>
              <a:t>to</a:t>
            </a:r>
            <a:r>
              <a:rPr lang="ru-RU" sz="2063" dirty="0"/>
              <a:t> </a:t>
            </a:r>
            <a:r>
              <a:rPr lang="ru-RU" sz="2063" dirty="0" err="1"/>
              <a:t>international</a:t>
            </a:r>
            <a:r>
              <a:rPr lang="ru-RU" sz="2063" dirty="0"/>
              <a:t> </a:t>
            </a:r>
            <a:r>
              <a:rPr lang="ru-RU" sz="2063" dirty="0" err="1"/>
              <a:t>organizations</a:t>
            </a:r>
            <a:r>
              <a:rPr lang="ru-RU" sz="2063" dirty="0"/>
              <a:t>, </a:t>
            </a:r>
            <a:r>
              <a:rPr lang="ru-RU" sz="2063" dirty="0" err="1"/>
              <a:t>including</a:t>
            </a:r>
            <a:r>
              <a:rPr lang="ru-RU" sz="2063" dirty="0"/>
              <a:t> </a:t>
            </a:r>
            <a:r>
              <a:rPr lang="ru-RU" sz="2063" dirty="0" err="1"/>
              <a:t>OIE</a:t>
            </a:r>
            <a:r>
              <a:rPr lang="ru-RU" sz="2063" dirty="0"/>
              <a:t> </a:t>
            </a:r>
            <a:r>
              <a:rPr lang="ru-RU" sz="2063" dirty="0" err="1"/>
              <a:t>etc</a:t>
            </a:r>
            <a:r>
              <a:rPr lang="ru-RU" sz="2063" dirty="0"/>
              <a:t>.</a:t>
            </a:r>
          </a:p>
          <a:p>
            <a:pPr lvl="0"/>
            <a:r>
              <a:rPr lang="ru-RU" sz="2063" dirty="0" err="1"/>
              <a:t>Risk</a:t>
            </a:r>
            <a:r>
              <a:rPr lang="ru-RU" sz="2063" dirty="0"/>
              <a:t> </a:t>
            </a:r>
            <a:r>
              <a:rPr lang="ru-RU" sz="2063" dirty="0" err="1"/>
              <a:t>analysis</a:t>
            </a:r>
            <a:r>
              <a:rPr lang="ru-RU" sz="2063" dirty="0"/>
              <a:t> </a:t>
            </a:r>
            <a:r>
              <a:rPr lang="ru-RU" sz="2063" dirty="0" err="1"/>
              <a:t>of</a:t>
            </a:r>
            <a:r>
              <a:rPr lang="ru-RU" sz="2063" dirty="0"/>
              <a:t> </a:t>
            </a:r>
            <a:r>
              <a:rPr lang="ru-RU" sz="2063" dirty="0" err="1"/>
              <a:t>antimicrobial</a:t>
            </a:r>
            <a:r>
              <a:rPr lang="ru-RU" sz="2063" dirty="0"/>
              <a:t> </a:t>
            </a:r>
            <a:r>
              <a:rPr lang="ru-RU" sz="2063" dirty="0" err="1"/>
              <a:t>resistance</a:t>
            </a:r>
            <a:r>
              <a:rPr lang="ru-RU" sz="2063" dirty="0"/>
              <a:t> </a:t>
            </a:r>
            <a:r>
              <a:rPr lang="ru-RU" sz="2063" dirty="0" err="1"/>
              <a:t>of</a:t>
            </a:r>
            <a:r>
              <a:rPr lang="ru-RU" sz="2063" dirty="0"/>
              <a:t> </a:t>
            </a:r>
            <a:r>
              <a:rPr lang="ru-RU" sz="2063" dirty="0" err="1"/>
              <a:t>zoonotic</a:t>
            </a:r>
            <a:r>
              <a:rPr lang="ru-RU" sz="2063" dirty="0"/>
              <a:t> </a:t>
            </a:r>
            <a:r>
              <a:rPr lang="ru-RU" sz="2063" dirty="0" err="1"/>
              <a:t>bacteria</a:t>
            </a:r>
            <a:r>
              <a:rPr lang="ru-RU" sz="2063" dirty="0"/>
              <a:t> </a:t>
            </a:r>
            <a:r>
              <a:rPr lang="ru-RU" sz="2063" dirty="0" err="1"/>
              <a:t>in</a:t>
            </a:r>
            <a:r>
              <a:rPr lang="ru-RU" sz="2063" dirty="0"/>
              <a:t> </a:t>
            </a:r>
            <a:r>
              <a:rPr lang="ru-RU" sz="2063" dirty="0" err="1"/>
              <a:t>Russian</a:t>
            </a:r>
            <a:r>
              <a:rPr lang="ru-RU" sz="2063" dirty="0"/>
              <a:t> </a:t>
            </a:r>
            <a:r>
              <a:rPr lang="ru-RU" sz="2063" dirty="0" err="1"/>
              <a:t>Federation</a:t>
            </a:r>
            <a:r>
              <a:rPr lang="ru-RU" sz="2063" dirty="0"/>
              <a:t> </a:t>
            </a:r>
            <a:r>
              <a:rPr lang="ru-RU" sz="2063" dirty="0" err="1"/>
              <a:t>will</a:t>
            </a:r>
            <a:r>
              <a:rPr lang="ru-RU" sz="2063" dirty="0"/>
              <a:t> </a:t>
            </a:r>
            <a:r>
              <a:rPr lang="ru-RU" sz="2063" dirty="0" err="1"/>
              <a:t>allow</a:t>
            </a:r>
            <a:r>
              <a:rPr lang="ru-RU" sz="2063" dirty="0"/>
              <a:t> </a:t>
            </a:r>
            <a:r>
              <a:rPr lang="ru-RU" sz="2063" dirty="0" err="1"/>
              <a:t>to</a:t>
            </a:r>
            <a:r>
              <a:rPr lang="ru-RU" sz="2063" dirty="0"/>
              <a:t> </a:t>
            </a:r>
            <a:r>
              <a:rPr lang="ru-RU" sz="2063" dirty="0" err="1"/>
              <a:t>make</a:t>
            </a:r>
            <a:r>
              <a:rPr lang="ru-RU" sz="2063" dirty="0"/>
              <a:t> </a:t>
            </a:r>
            <a:r>
              <a:rPr lang="ru-RU" sz="2063" dirty="0" err="1"/>
              <a:t>recommendation</a:t>
            </a:r>
            <a:r>
              <a:rPr lang="ru-RU" sz="2063" dirty="0"/>
              <a:t> </a:t>
            </a:r>
            <a:r>
              <a:rPr lang="ru-RU" sz="2063" dirty="0" err="1"/>
              <a:t>for</a:t>
            </a:r>
            <a:r>
              <a:rPr lang="ru-RU" sz="2063" dirty="0"/>
              <a:t> </a:t>
            </a:r>
            <a:r>
              <a:rPr lang="ru-RU" sz="2063" dirty="0" err="1"/>
              <a:t>controlling</a:t>
            </a:r>
            <a:r>
              <a:rPr lang="ru-RU" sz="2063" dirty="0"/>
              <a:t> </a:t>
            </a:r>
            <a:r>
              <a:rPr lang="ru-RU" sz="2063" dirty="0" err="1"/>
              <a:t>AM</a:t>
            </a:r>
            <a:r>
              <a:rPr lang="en-US" sz="2063" dirty="0"/>
              <a:t>R</a:t>
            </a:r>
            <a:r>
              <a:rPr lang="ru-RU" sz="2063" dirty="0"/>
              <a:t>.</a:t>
            </a:r>
            <a:endParaRPr lang="en-US" sz="2063" dirty="0"/>
          </a:p>
          <a:p>
            <a:pPr>
              <a:buNone/>
            </a:pPr>
            <a:r>
              <a:rPr lang="en-US" sz="2063" dirty="0"/>
              <a:t>	</a:t>
            </a:r>
            <a:r>
              <a:rPr lang="ru-RU" sz="2063" dirty="0" err="1"/>
              <a:t>Results</a:t>
            </a:r>
            <a:r>
              <a:rPr lang="ru-RU" sz="2063" dirty="0"/>
              <a:t> </a:t>
            </a:r>
            <a:r>
              <a:rPr lang="ru-RU" sz="2063" dirty="0" err="1"/>
              <a:t>of</a:t>
            </a:r>
            <a:r>
              <a:rPr lang="ru-RU" sz="2063" dirty="0"/>
              <a:t> </a:t>
            </a:r>
            <a:r>
              <a:rPr lang="ru-RU" sz="2063" dirty="0" err="1"/>
              <a:t>our</a:t>
            </a:r>
            <a:r>
              <a:rPr lang="ru-RU" sz="2063" dirty="0"/>
              <a:t> </a:t>
            </a:r>
            <a:r>
              <a:rPr lang="ru-RU" sz="2063" dirty="0" err="1"/>
              <a:t>work</a:t>
            </a:r>
            <a:r>
              <a:rPr lang="ru-RU" sz="2063" dirty="0"/>
              <a:t> </a:t>
            </a:r>
            <a:r>
              <a:rPr lang="ru-RU" sz="2063" dirty="0" err="1"/>
              <a:t>will</a:t>
            </a:r>
            <a:r>
              <a:rPr lang="ru-RU" sz="2063" dirty="0"/>
              <a:t> </a:t>
            </a:r>
            <a:r>
              <a:rPr lang="ru-RU" sz="2063" dirty="0" err="1"/>
              <a:t>serve</a:t>
            </a:r>
            <a:r>
              <a:rPr lang="ru-RU" sz="2063" dirty="0"/>
              <a:t> </a:t>
            </a:r>
            <a:r>
              <a:rPr lang="ru-RU" sz="2063" dirty="0" err="1"/>
              <a:t>as</a:t>
            </a:r>
            <a:r>
              <a:rPr lang="ru-RU" sz="2063" dirty="0"/>
              <a:t> </a:t>
            </a:r>
            <a:r>
              <a:rPr lang="ru-RU" sz="2063" dirty="0" err="1"/>
              <a:t>basis</a:t>
            </a:r>
            <a:r>
              <a:rPr lang="ru-RU" sz="2063" dirty="0"/>
              <a:t> </a:t>
            </a:r>
            <a:r>
              <a:rPr lang="ru-RU" sz="2063" dirty="0" err="1"/>
              <a:t>for</a:t>
            </a:r>
            <a:r>
              <a:rPr lang="ru-RU" sz="2063" dirty="0"/>
              <a:t> </a:t>
            </a:r>
            <a:r>
              <a:rPr lang="ru-RU" sz="2063" dirty="0" err="1"/>
              <a:t>Russian</a:t>
            </a:r>
            <a:r>
              <a:rPr lang="ru-RU" sz="2063" dirty="0"/>
              <a:t> </a:t>
            </a:r>
            <a:r>
              <a:rPr lang="ru-RU" sz="2063" dirty="0" err="1"/>
              <a:t>National</a:t>
            </a:r>
            <a:r>
              <a:rPr lang="ru-RU" sz="2063" dirty="0"/>
              <a:t> </a:t>
            </a:r>
            <a:r>
              <a:rPr lang="ru-RU" sz="2063" dirty="0" err="1"/>
              <a:t>Action</a:t>
            </a:r>
            <a:r>
              <a:rPr lang="ru-RU" sz="2063" dirty="0"/>
              <a:t> </a:t>
            </a:r>
            <a:r>
              <a:rPr lang="ru-RU" sz="2063" dirty="0" err="1"/>
              <a:t>Plan</a:t>
            </a:r>
            <a:r>
              <a:rPr lang="ru-RU" sz="2063" dirty="0"/>
              <a:t> </a:t>
            </a:r>
            <a:r>
              <a:rPr lang="ru-RU" sz="2063" dirty="0" err="1"/>
              <a:t>for</a:t>
            </a:r>
            <a:r>
              <a:rPr lang="ru-RU" sz="2063" dirty="0"/>
              <a:t> </a:t>
            </a:r>
            <a:r>
              <a:rPr lang="ru-RU" sz="2063" dirty="0" err="1"/>
              <a:t>AMR</a:t>
            </a:r>
            <a:r>
              <a:rPr lang="ru-RU" sz="2063" dirty="0"/>
              <a:t> </a:t>
            </a:r>
            <a:r>
              <a:rPr lang="ru-RU" sz="2063" dirty="0" err="1"/>
              <a:t>in</a:t>
            </a:r>
            <a:r>
              <a:rPr lang="ru-RU" sz="2063" dirty="0"/>
              <a:t> </a:t>
            </a:r>
            <a:r>
              <a:rPr lang="ru-RU" sz="2063" dirty="0" err="1"/>
              <a:t>the</a:t>
            </a:r>
            <a:r>
              <a:rPr lang="ru-RU" sz="2063" dirty="0"/>
              <a:t> </a:t>
            </a:r>
            <a:r>
              <a:rPr lang="ru-RU" sz="2063" dirty="0" err="1"/>
              <a:t>field</a:t>
            </a:r>
            <a:r>
              <a:rPr lang="ru-RU" sz="2063" dirty="0"/>
              <a:t> </a:t>
            </a:r>
            <a:r>
              <a:rPr lang="ru-RU" sz="2063" dirty="0" err="1"/>
              <a:t>of</a:t>
            </a:r>
            <a:r>
              <a:rPr lang="ru-RU" sz="2063" dirty="0"/>
              <a:t> </a:t>
            </a:r>
            <a:r>
              <a:rPr lang="ru-RU" sz="2063" dirty="0" err="1"/>
              <a:t>animal</a:t>
            </a:r>
            <a:r>
              <a:rPr lang="ru-RU" sz="2063" dirty="0"/>
              <a:t> </a:t>
            </a:r>
            <a:r>
              <a:rPr lang="ru-RU" sz="2063" dirty="0" err="1"/>
              <a:t>husbandry</a:t>
            </a:r>
            <a:r>
              <a:rPr lang="en-US" sz="2063" dirty="0"/>
              <a:t>.</a:t>
            </a:r>
          </a:p>
          <a:p>
            <a:pPr>
              <a:buNone/>
            </a:pPr>
            <a:endParaRPr lang="en-US" sz="1905" dirty="0"/>
          </a:p>
          <a:p>
            <a:pPr>
              <a:buNone/>
            </a:pPr>
            <a:r>
              <a:rPr lang="en-US" sz="1905" i="1" dirty="0"/>
              <a:t>*</a:t>
            </a:r>
            <a:r>
              <a:rPr lang="en-US" sz="1905" i="1" dirty="0" err="1"/>
              <a:t>IACMAC</a:t>
            </a:r>
            <a:r>
              <a:rPr lang="en-US" sz="1905" i="1" dirty="0"/>
              <a:t> - The Interregional Association for Clinical Microbiology and Antimicrobial Chemotherapy (Russia)</a:t>
            </a:r>
          </a:p>
          <a:p>
            <a:pPr>
              <a:buNone/>
            </a:pPr>
            <a:endParaRPr lang="en-US" sz="1905" dirty="0"/>
          </a:p>
          <a:p>
            <a:pPr lvl="0"/>
            <a:endParaRPr lang="ru-RU" dirty="0"/>
          </a:p>
        </p:txBody>
      </p:sp>
    </p:spTree>
    <p:extLst>
      <p:ext uri="{BB962C8B-B14F-4D97-AF65-F5344CB8AC3E}">
        <p14:creationId xmlns:p14="http://schemas.microsoft.com/office/powerpoint/2010/main" xmlns="" val="113610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1783" y="349591"/>
            <a:ext cx="10800217" cy="346051"/>
          </a:xfrm>
        </p:spPr>
        <p:txBody>
          <a:bodyPr>
            <a:noAutofit/>
          </a:bodyPr>
          <a:lstStyle/>
          <a:p>
            <a:r>
              <a:rPr lang="ru-RU" sz="3333" b="1" dirty="0" smtClean="0">
                <a:latin typeface="+mn-lt"/>
                <a:ea typeface="Calibri" panose="020F0502020204030204" pitchFamily="34" charset="0"/>
                <a:cs typeface="Times New Roman" panose="02020603050405020304" pitchFamily="18" charset="0"/>
              </a:rPr>
              <a:t>                     </a:t>
            </a:r>
            <a:r>
              <a:rPr lang="en-US" sz="3333" b="1" dirty="0" smtClean="0">
                <a:latin typeface="+mn-lt"/>
                <a:ea typeface="Calibri" panose="020F0502020204030204" pitchFamily="34" charset="0"/>
                <a:cs typeface="Times New Roman" panose="02020603050405020304" pitchFamily="18" charset="0"/>
              </a:rPr>
              <a:t>LIST </a:t>
            </a:r>
            <a:r>
              <a:rPr lang="en-US" sz="3333" b="1" dirty="0">
                <a:latin typeface="+mn-lt"/>
                <a:ea typeface="Calibri" panose="020F0502020204030204" pitchFamily="34" charset="0"/>
                <a:cs typeface="Times New Roman" panose="02020603050405020304" pitchFamily="18" charset="0"/>
              </a:rPr>
              <a:t>OF </a:t>
            </a:r>
            <a:r>
              <a:rPr lang="en-US" sz="3333" b="1" dirty="0" smtClean="0">
                <a:latin typeface="+mn-lt"/>
                <a:ea typeface="Calibri" panose="020F0502020204030204" pitchFamily="34" charset="0"/>
                <a:cs typeface="Times New Roman" panose="02020603050405020304" pitchFamily="18" charset="0"/>
              </a:rPr>
              <a:t>ANTIMICROBIALS</a:t>
            </a:r>
            <a:endParaRPr lang="ru-RU" sz="3333" b="1" dirty="0">
              <a:latin typeface="+mn-lt"/>
              <a:ea typeface="Calibri" panose="020F0502020204030204" pitchFamily="34" charset="0"/>
              <a:cs typeface="Times New Roman" panose="02020603050405020304" pitchFamily="18" charset="0"/>
            </a:endParaRPr>
          </a:p>
        </p:txBody>
      </p:sp>
      <p:graphicFrame>
        <p:nvGraphicFramePr>
          <p:cNvPr id="5" name="Содержимое 4"/>
          <p:cNvGraphicFramePr>
            <a:graphicFrameLocks noGrp="1"/>
          </p:cNvGraphicFramePr>
          <p:nvPr>
            <p:ph idx="1"/>
          </p:nvPr>
        </p:nvGraphicFramePr>
        <p:xfrm>
          <a:off x="1181970" y="1124745"/>
          <a:ext cx="9639060" cy="5322354"/>
        </p:xfrm>
        <a:graphic>
          <a:graphicData uri="http://schemas.openxmlformats.org/drawingml/2006/table">
            <a:tbl>
              <a:tblPr/>
              <a:tblGrid>
                <a:gridCol w="5019637">
                  <a:extLst>
                    <a:ext uri="{9D8B030D-6E8A-4147-A177-3AD203B41FA5}">
                      <a16:colId xmlns:a16="http://schemas.microsoft.com/office/drawing/2014/main" xmlns="" val="20000"/>
                    </a:ext>
                  </a:extLst>
                </a:gridCol>
                <a:gridCol w="4619423">
                  <a:extLst>
                    <a:ext uri="{9D8B030D-6E8A-4147-A177-3AD203B41FA5}">
                      <a16:colId xmlns:a16="http://schemas.microsoft.com/office/drawing/2014/main" xmlns="" val="20001"/>
                    </a:ext>
                  </a:extLst>
                </a:gridCol>
              </a:tblGrid>
              <a:tr h="250335">
                <a:tc>
                  <a:txBody>
                    <a:bodyPr/>
                    <a:lstStyle/>
                    <a:p>
                      <a:pPr>
                        <a:lnSpc>
                          <a:spcPct val="115000"/>
                        </a:lnSpc>
                        <a:spcAft>
                          <a:spcPts val="0"/>
                        </a:spcAft>
                      </a:pPr>
                      <a:r>
                        <a:rPr lang="en-US" sz="1400" b="1" kern="1200" dirty="0" err="1" smtClean="0">
                          <a:solidFill>
                            <a:srgbClr val="000000"/>
                          </a:solidFill>
                          <a:latin typeface="Calibri"/>
                          <a:ea typeface="Times New Roman"/>
                          <a:cs typeface="Times New Roman"/>
                        </a:rPr>
                        <a:t>Penicillins</a:t>
                      </a:r>
                      <a:endParaRPr lang="ru-RU" sz="1400" b="1"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kern="1200" dirty="0" err="1" smtClean="0">
                          <a:solidFill>
                            <a:srgbClr val="000000"/>
                          </a:solidFill>
                          <a:latin typeface="Calibri"/>
                          <a:ea typeface="Times New Roman"/>
                          <a:cs typeface="Times New Roman"/>
                        </a:rPr>
                        <a:t>Lincosamides</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50335">
                <a:tc>
                  <a:txBody>
                    <a:bodyPr/>
                    <a:lstStyle/>
                    <a:p>
                      <a:pPr>
                        <a:lnSpc>
                          <a:spcPct val="115000"/>
                        </a:lnSpc>
                        <a:spcAft>
                          <a:spcPts val="0"/>
                        </a:spcAft>
                      </a:pPr>
                      <a:r>
                        <a:rPr lang="en-US" sz="1400" kern="1200" dirty="0" err="1" smtClean="0">
                          <a:solidFill>
                            <a:srgbClr val="000000"/>
                          </a:solidFill>
                          <a:latin typeface="Calibri"/>
                          <a:ea typeface="Times New Roman"/>
                          <a:cs typeface="Times New Roman"/>
                        </a:rPr>
                        <a:t>Ampicillin</a:t>
                      </a:r>
                      <a:endParaRPr lang="ru-RU" sz="1400"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Clindamycin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50335">
                <a:tc>
                  <a:txBody>
                    <a:bodyPr/>
                    <a:lstStyle/>
                    <a:p>
                      <a:pPr>
                        <a:lnSpc>
                          <a:spcPct val="115000"/>
                        </a:lnSpc>
                        <a:spcAft>
                          <a:spcPts val="0"/>
                        </a:spcAft>
                      </a:pPr>
                      <a:r>
                        <a:rPr lang="ru-RU" sz="1400" kern="1200" dirty="0" smtClean="0">
                          <a:solidFill>
                            <a:srgbClr val="000000"/>
                          </a:solidFill>
                          <a:latin typeface="Calibri"/>
                          <a:ea typeface="Times New Roman"/>
                          <a:cs typeface="Times New Roman"/>
                        </a:rPr>
                        <a:t>А</a:t>
                      </a:r>
                      <a:r>
                        <a:rPr lang="en-US" sz="1400" kern="1200" dirty="0" err="1" smtClean="0">
                          <a:solidFill>
                            <a:srgbClr val="000000"/>
                          </a:solidFill>
                          <a:latin typeface="Calibri"/>
                          <a:ea typeface="Times New Roman"/>
                          <a:cs typeface="Times New Roman"/>
                        </a:rPr>
                        <a:t>moxicillin</a:t>
                      </a:r>
                      <a:r>
                        <a:rPr lang="ru-RU" sz="1400" kern="1200" dirty="0" smtClean="0">
                          <a:solidFill>
                            <a:srgbClr val="000000"/>
                          </a:solidFill>
                          <a:latin typeface="Calibri"/>
                          <a:ea typeface="Times New Roman"/>
                          <a:cs typeface="Times New Roman"/>
                        </a:rPr>
                        <a:t>/</a:t>
                      </a:r>
                      <a:r>
                        <a:rPr lang="en-US" sz="1400" kern="1200" dirty="0" err="1" smtClean="0">
                          <a:solidFill>
                            <a:srgbClr val="000000"/>
                          </a:solidFill>
                          <a:latin typeface="Calibri"/>
                          <a:ea typeface="Times New Roman"/>
                          <a:cs typeface="Times New Roman"/>
                        </a:rPr>
                        <a:t>Clavulanic</a:t>
                      </a:r>
                      <a:r>
                        <a:rPr lang="en-US" sz="1400" kern="1200" dirty="0" smtClean="0">
                          <a:solidFill>
                            <a:srgbClr val="000000"/>
                          </a:solidFill>
                          <a:latin typeface="Calibri"/>
                          <a:ea typeface="Times New Roman"/>
                          <a:cs typeface="Times New Roman"/>
                        </a:rPr>
                        <a:t> acid</a:t>
                      </a:r>
                      <a:endParaRPr lang="ru-RU" sz="1400"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kern="1200" dirty="0" err="1" smtClean="0">
                          <a:solidFill>
                            <a:srgbClr val="000000"/>
                          </a:solidFill>
                          <a:latin typeface="Calibri"/>
                          <a:ea typeface="Times New Roman"/>
                          <a:cs typeface="Times New Roman"/>
                        </a:rPr>
                        <a:t>Amphenicoles</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50335">
                <a:tc>
                  <a:txBody>
                    <a:bodyPr/>
                    <a:lstStyle/>
                    <a:p>
                      <a:pPr>
                        <a:lnSpc>
                          <a:spcPct val="115000"/>
                        </a:lnSpc>
                        <a:spcAft>
                          <a:spcPts val="0"/>
                        </a:spcAft>
                      </a:pPr>
                      <a:r>
                        <a:rPr lang="ru-RU" sz="1400" kern="1200" dirty="0" smtClean="0">
                          <a:solidFill>
                            <a:srgbClr val="000000"/>
                          </a:solidFill>
                          <a:latin typeface="Calibri"/>
                          <a:ea typeface="Times New Roman"/>
                          <a:cs typeface="Times New Roman"/>
                        </a:rPr>
                        <a:t>А</a:t>
                      </a:r>
                      <a:r>
                        <a:rPr lang="en-US" sz="1400" kern="1200" dirty="0" err="1" smtClean="0">
                          <a:solidFill>
                            <a:srgbClr val="000000"/>
                          </a:solidFill>
                          <a:latin typeface="Calibri"/>
                          <a:ea typeface="Times New Roman"/>
                          <a:cs typeface="Times New Roman"/>
                        </a:rPr>
                        <a:t>moxicillin</a:t>
                      </a:r>
                      <a:endParaRPr lang="ru-RU" sz="1400"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Florphenicol</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50335">
                <a:tc>
                  <a:txBody>
                    <a:bodyPr/>
                    <a:lstStyle/>
                    <a:p>
                      <a:pPr>
                        <a:lnSpc>
                          <a:spcPct val="115000"/>
                        </a:lnSpc>
                        <a:spcAft>
                          <a:spcPts val="0"/>
                        </a:spcAft>
                      </a:pPr>
                      <a:r>
                        <a:rPr lang="en-US" sz="1400" b="1" kern="1200" dirty="0" err="1" smtClean="0">
                          <a:solidFill>
                            <a:srgbClr val="000000"/>
                          </a:solidFill>
                          <a:latin typeface="Calibri"/>
                          <a:ea typeface="Times New Roman"/>
                          <a:cs typeface="Times New Roman"/>
                        </a:rPr>
                        <a:t>Cephalosporins</a:t>
                      </a:r>
                      <a:endParaRPr lang="ru-RU" sz="1400" b="1"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Chloramphenicol</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50335">
                <a:tc>
                  <a:txBody>
                    <a:bodyPr/>
                    <a:lstStyle/>
                    <a:p>
                      <a:pPr>
                        <a:lnSpc>
                          <a:spcPct val="115000"/>
                        </a:lnSpc>
                        <a:spcAft>
                          <a:spcPts val="0"/>
                        </a:spcAft>
                      </a:pPr>
                      <a:r>
                        <a:rPr lang="en-US" sz="1400" kern="1200" dirty="0" err="1" smtClean="0">
                          <a:solidFill>
                            <a:srgbClr val="000000"/>
                          </a:solidFill>
                          <a:latin typeface="Calibri"/>
                          <a:ea typeface="Times New Roman"/>
                          <a:cs typeface="Times New Roman"/>
                        </a:rPr>
                        <a:t>Ceftiofur</a:t>
                      </a:r>
                      <a:endParaRPr lang="ru-RU" sz="1400"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kern="1200" dirty="0" err="1" smtClean="0">
                          <a:solidFill>
                            <a:srgbClr val="000000"/>
                          </a:solidFill>
                          <a:latin typeface="Calibri"/>
                          <a:ea typeface="Times New Roman"/>
                          <a:cs typeface="Times New Roman"/>
                        </a:rPr>
                        <a:t>Polymyxines</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50335">
                <a:tc>
                  <a:txBody>
                    <a:bodyPr/>
                    <a:lstStyle/>
                    <a:p>
                      <a:pPr>
                        <a:lnSpc>
                          <a:spcPct val="115000"/>
                        </a:lnSpc>
                        <a:spcAft>
                          <a:spcPts val="0"/>
                        </a:spcAft>
                      </a:pPr>
                      <a:r>
                        <a:rPr lang="en-US" sz="1400" kern="1200" dirty="0" err="1" smtClean="0">
                          <a:solidFill>
                            <a:srgbClr val="000000"/>
                          </a:solidFill>
                          <a:latin typeface="Calibri"/>
                          <a:ea typeface="Times New Roman"/>
                          <a:cs typeface="Times New Roman"/>
                        </a:rPr>
                        <a:t>Ceftaroline</a:t>
                      </a:r>
                      <a:endParaRPr lang="ru-RU" sz="1400"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Colistin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50335">
                <a:tc>
                  <a:txBody>
                    <a:bodyPr/>
                    <a:lstStyle/>
                    <a:p>
                      <a:pPr>
                        <a:lnSpc>
                          <a:spcPct val="115000"/>
                        </a:lnSpc>
                        <a:spcAft>
                          <a:spcPts val="0"/>
                        </a:spcAft>
                      </a:pPr>
                      <a:r>
                        <a:rPr lang="en-US" sz="1400" kern="1200" dirty="0" err="1" smtClean="0">
                          <a:solidFill>
                            <a:srgbClr val="000000"/>
                          </a:solidFill>
                          <a:latin typeface="Calibri"/>
                          <a:ea typeface="Times New Roman"/>
                          <a:cs typeface="Times New Roman"/>
                        </a:rPr>
                        <a:t>Cefotaxime</a:t>
                      </a:r>
                      <a:endParaRPr lang="ru-RU" sz="1400"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kern="1200" dirty="0" err="1" smtClean="0">
                          <a:solidFill>
                            <a:srgbClr val="000000"/>
                          </a:solidFill>
                          <a:latin typeface="Calibri"/>
                          <a:ea typeface="Times New Roman"/>
                          <a:cs typeface="Times New Roman"/>
                        </a:rPr>
                        <a:t>Quinolones</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50335">
                <a:tc>
                  <a:txBody>
                    <a:bodyPr/>
                    <a:lstStyle/>
                    <a:p>
                      <a:pPr>
                        <a:lnSpc>
                          <a:spcPct val="115000"/>
                        </a:lnSpc>
                        <a:spcAft>
                          <a:spcPts val="0"/>
                        </a:spcAft>
                      </a:pPr>
                      <a:r>
                        <a:rPr lang="en-US" sz="1400" b="1" kern="1200" dirty="0" err="1" smtClean="0">
                          <a:solidFill>
                            <a:srgbClr val="000000"/>
                          </a:solidFill>
                          <a:latin typeface="Calibri"/>
                          <a:ea typeface="Times New Roman"/>
                          <a:cs typeface="Times New Roman"/>
                        </a:rPr>
                        <a:t>Glicylclines</a:t>
                      </a:r>
                      <a:endParaRPr lang="ru-RU" sz="1400" b="1"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Enrofloxacin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250335">
                <a:tc>
                  <a:txBody>
                    <a:bodyPr/>
                    <a:lstStyle/>
                    <a:p>
                      <a:pPr>
                        <a:lnSpc>
                          <a:spcPct val="115000"/>
                        </a:lnSpc>
                        <a:spcAft>
                          <a:spcPts val="0"/>
                        </a:spcAft>
                      </a:pPr>
                      <a:r>
                        <a:rPr lang="en-US" sz="1400" kern="1200" dirty="0" err="1" smtClean="0">
                          <a:solidFill>
                            <a:srgbClr val="000000"/>
                          </a:solidFill>
                          <a:latin typeface="Calibri"/>
                          <a:ea typeface="Times New Roman"/>
                          <a:cs typeface="Times New Roman"/>
                        </a:rPr>
                        <a:t>Tigecycline</a:t>
                      </a:r>
                      <a:endParaRPr lang="ru-RU" sz="1400"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Levofloxacin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250335">
                <a:tc>
                  <a:txBody>
                    <a:bodyPr/>
                    <a:lstStyle/>
                    <a:p>
                      <a:pPr>
                        <a:lnSpc>
                          <a:spcPct val="115000"/>
                        </a:lnSpc>
                        <a:spcAft>
                          <a:spcPts val="0"/>
                        </a:spcAft>
                      </a:pPr>
                      <a:r>
                        <a:rPr lang="en-US" sz="1400" b="1" kern="1200" dirty="0" err="1" smtClean="0">
                          <a:solidFill>
                            <a:srgbClr val="000000"/>
                          </a:solidFill>
                          <a:latin typeface="Calibri"/>
                          <a:ea typeface="Times New Roman"/>
                          <a:cs typeface="Times New Roman"/>
                        </a:rPr>
                        <a:t>Tetracyclines</a:t>
                      </a:r>
                      <a:endParaRPr lang="ru-RU" sz="1400" b="1"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Ciprofloxacin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250335">
                <a:tc>
                  <a:txBody>
                    <a:bodyPr/>
                    <a:lstStyle/>
                    <a:p>
                      <a:pPr>
                        <a:lnSpc>
                          <a:spcPct val="115000"/>
                        </a:lnSpc>
                        <a:spcAft>
                          <a:spcPts val="0"/>
                        </a:spcAft>
                      </a:pPr>
                      <a:r>
                        <a:rPr lang="en-US" sz="1400" kern="1200" dirty="0" err="1" smtClean="0">
                          <a:solidFill>
                            <a:srgbClr val="000000"/>
                          </a:solidFill>
                          <a:latin typeface="Calibri"/>
                          <a:ea typeface="Times New Roman"/>
                          <a:cs typeface="Times New Roman"/>
                        </a:rPr>
                        <a:t>Doxicycline</a:t>
                      </a:r>
                      <a:endParaRPr lang="ru-RU" sz="1400"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Moxifloxacin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250335">
                <a:tc>
                  <a:txBody>
                    <a:bodyPr/>
                    <a:lstStyle/>
                    <a:p>
                      <a:pPr>
                        <a:lnSpc>
                          <a:spcPct val="115000"/>
                        </a:lnSpc>
                        <a:spcAft>
                          <a:spcPts val="0"/>
                        </a:spcAft>
                      </a:pPr>
                      <a:r>
                        <a:rPr lang="ru-RU" sz="1400" kern="1200" dirty="0" smtClean="0">
                          <a:solidFill>
                            <a:srgbClr val="000000"/>
                          </a:solidFill>
                          <a:latin typeface="Calibri"/>
                          <a:ea typeface="Times New Roman"/>
                          <a:cs typeface="Times New Roman"/>
                        </a:rPr>
                        <a:t>Те</a:t>
                      </a:r>
                      <a:r>
                        <a:rPr lang="en-US" sz="1400" kern="1200" dirty="0" err="1" smtClean="0">
                          <a:solidFill>
                            <a:srgbClr val="000000"/>
                          </a:solidFill>
                          <a:latin typeface="Calibri"/>
                          <a:ea typeface="Times New Roman"/>
                          <a:cs typeface="Times New Roman"/>
                        </a:rPr>
                        <a:t>tracycline</a:t>
                      </a:r>
                      <a:endParaRPr lang="ru-RU" sz="1400"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Marbofloxacin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250335">
                <a:tc>
                  <a:txBody>
                    <a:bodyPr/>
                    <a:lstStyle/>
                    <a:p>
                      <a:pPr>
                        <a:lnSpc>
                          <a:spcPct val="115000"/>
                        </a:lnSpc>
                        <a:spcAft>
                          <a:spcPts val="0"/>
                        </a:spcAft>
                      </a:pPr>
                      <a:r>
                        <a:rPr lang="en-US" sz="1400" b="1" kern="1200" dirty="0" err="1" smtClean="0">
                          <a:solidFill>
                            <a:srgbClr val="000000"/>
                          </a:solidFill>
                          <a:latin typeface="Calibri"/>
                          <a:ea typeface="Times New Roman"/>
                          <a:cs typeface="Times New Roman"/>
                        </a:rPr>
                        <a:t>Aminoglycosides</a:t>
                      </a:r>
                      <a:endParaRPr lang="ru-RU" sz="1400" b="1" kern="1200" dirty="0">
                        <a:solidFill>
                          <a:srgbClr val="000000"/>
                        </a:solidFill>
                        <a:latin typeface="Calibri"/>
                        <a:ea typeface="Times New Roman"/>
                        <a:cs typeface="Times New Roman"/>
                      </a:endParaRPr>
                    </a:p>
                  </a:txBody>
                  <a:tcPr marL="90001" marR="900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kern="1200" dirty="0" err="1" smtClean="0">
                          <a:solidFill>
                            <a:srgbClr val="000000"/>
                          </a:solidFill>
                          <a:latin typeface="Calibri"/>
                          <a:ea typeface="Times New Roman"/>
                          <a:cs typeface="Times New Roman"/>
                        </a:rPr>
                        <a:t>Diaminopyrimidines</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227208">
                <a:tc>
                  <a:txBody>
                    <a:bodyPr/>
                    <a:lstStyle/>
                    <a:p>
                      <a:pPr algn="l" fontAlgn="b"/>
                      <a:r>
                        <a:rPr lang="en-US" sz="1400" kern="1200" dirty="0" err="1" smtClean="0">
                          <a:solidFill>
                            <a:srgbClr val="000000"/>
                          </a:solidFill>
                          <a:latin typeface="Calibri"/>
                          <a:ea typeface="Times New Roman"/>
                          <a:cs typeface="Times New Roman"/>
                        </a:rPr>
                        <a:t>Gentamicin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Trimethoprim</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227208">
                <a:tc>
                  <a:txBody>
                    <a:bodyPr/>
                    <a:lstStyle/>
                    <a:p>
                      <a:pPr algn="l" fontAlgn="b"/>
                      <a:r>
                        <a:rPr lang="en-US" sz="1400" kern="1200" dirty="0" err="1" smtClean="0">
                          <a:solidFill>
                            <a:srgbClr val="000000"/>
                          </a:solidFill>
                          <a:latin typeface="Calibri"/>
                          <a:ea typeface="Times New Roman"/>
                          <a:cs typeface="Times New Roman"/>
                        </a:rPr>
                        <a:t>Spectinomycin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Trimethoprim/Sulfamethoxazole</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227208">
                <a:tc>
                  <a:txBody>
                    <a:bodyPr/>
                    <a:lstStyle/>
                    <a:p>
                      <a:pPr algn="l" fontAlgn="b"/>
                      <a:r>
                        <a:rPr lang="en-US" sz="1400" kern="1200" dirty="0" smtClean="0">
                          <a:solidFill>
                            <a:srgbClr val="000000"/>
                          </a:solidFill>
                          <a:latin typeface="Calibri"/>
                          <a:ea typeface="Times New Roman"/>
                          <a:cs typeface="Times New Roman"/>
                        </a:rPr>
                        <a:t>Streptomycin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kern="1200" dirty="0" smtClean="0">
                          <a:solidFill>
                            <a:srgbClr val="000000"/>
                          </a:solidFill>
                          <a:latin typeface="Calibri"/>
                          <a:ea typeface="Times New Roman"/>
                          <a:cs typeface="Times New Roman"/>
                        </a:rPr>
                        <a:t>Sulfonamides</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227208">
                <a:tc>
                  <a:txBody>
                    <a:bodyPr/>
                    <a:lstStyle/>
                    <a:p>
                      <a:pPr algn="l" fontAlgn="b"/>
                      <a:r>
                        <a:rPr lang="en-US" sz="1400" b="1" kern="1200" dirty="0" err="1" smtClean="0">
                          <a:solidFill>
                            <a:srgbClr val="000000"/>
                          </a:solidFill>
                          <a:latin typeface="Calibri"/>
                          <a:ea typeface="Times New Roman"/>
                          <a:cs typeface="Times New Roman"/>
                        </a:rPr>
                        <a:t>Macrolides</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Sulfadiazine</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227208">
                <a:tc>
                  <a:txBody>
                    <a:bodyPr/>
                    <a:lstStyle/>
                    <a:p>
                      <a:pPr algn="l" fontAlgn="b"/>
                      <a:r>
                        <a:rPr lang="en-US" sz="1400" kern="1200" dirty="0" err="1" smtClean="0">
                          <a:solidFill>
                            <a:srgbClr val="000000"/>
                          </a:solidFill>
                          <a:latin typeface="Calibri"/>
                          <a:ea typeface="Times New Roman"/>
                          <a:cs typeface="Times New Roman"/>
                        </a:rPr>
                        <a:t>Erythromycin</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Sulfamethoxazole</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r h="227208">
                <a:tc>
                  <a:txBody>
                    <a:bodyPr/>
                    <a:lstStyle/>
                    <a:p>
                      <a:pPr algn="l" fontAlgn="b"/>
                      <a:r>
                        <a:rPr lang="en-US" sz="1400" b="0" kern="1200" dirty="0" err="1" smtClean="0">
                          <a:solidFill>
                            <a:srgbClr val="000000"/>
                          </a:solidFill>
                          <a:latin typeface="Calibri"/>
                          <a:ea typeface="Times New Roman"/>
                          <a:cs typeface="Times New Roman"/>
                        </a:rPr>
                        <a:t>Tylosine</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b="1" kern="1200" dirty="0" smtClean="0">
                          <a:solidFill>
                            <a:srgbClr val="000000"/>
                          </a:solidFill>
                          <a:latin typeface="Calibri"/>
                          <a:ea typeface="Times New Roman"/>
                          <a:cs typeface="Times New Roman"/>
                        </a:rPr>
                        <a:t>Other</a:t>
                      </a:r>
                      <a:endParaRPr lang="ru-RU" sz="1400" b="1" kern="1200" dirty="0" smtClean="0">
                        <a:solidFill>
                          <a:srgbClr val="000000"/>
                        </a:solidFill>
                        <a:latin typeface="Calibri"/>
                        <a:ea typeface="Times New Roman"/>
                        <a:cs typeface="Times New Roman"/>
                      </a:endParaRP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9"/>
                  </a:ext>
                </a:extLst>
              </a:tr>
              <a:tr h="227208">
                <a:tc>
                  <a:txBody>
                    <a:bodyPr/>
                    <a:lstStyle/>
                    <a:p>
                      <a:pPr algn="l" fontAlgn="b"/>
                      <a:r>
                        <a:rPr lang="en-US" sz="1400" b="1" kern="1200" dirty="0" err="1" smtClean="0">
                          <a:solidFill>
                            <a:srgbClr val="000000"/>
                          </a:solidFill>
                          <a:latin typeface="Calibri"/>
                          <a:ea typeface="Times New Roman"/>
                          <a:cs typeface="Times New Roman"/>
                        </a:rPr>
                        <a:t>Azalides</a:t>
                      </a: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kern="1200" dirty="0" err="1" smtClean="0">
                          <a:solidFill>
                            <a:srgbClr val="000000"/>
                          </a:solidFill>
                          <a:latin typeface="Calibri"/>
                          <a:ea typeface="Times New Roman"/>
                          <a:cs typeface="Times New Roman"/>
                        </a:rPr>
                        <a:t>Rifampicin</a:t>
                      </a:r>
                      <a:endParaRPr lang="en-US" sz="1400" kern="1200" dirty="0" smtClean="0">
                        <a:solidFill>
                          <a:srgbClr val="000000"/>
                        </a:solidFill>
                        <a:latin typeface="Calibri"/>
                        <a:ea typeface="Times New Roman"/>
                        <a:cs typeface="Times New Roman"/>
                      </a:endParaRP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0"/>
                  </a:ext>
                </a:extLst>
              </a:tr>
              <a:tr h="227208">
                <a:tc>
                  <a:txBody>
                    <a:bodyPr/>
                    <a:lstStyle/>
                    <a:p>
                      <a:pPr algn="l" fontAlgn="b"/>
                      <a:r>
                        <a:rPr lang="en-US" sz="1400" kern="1200" dirty="0" err="1" smtClean="0">
                          <a:solidFill>
                            <a:srgbClr val="000000"/>
                          </a:solidFill>
                          <a:latin typeface="Calibri"/>
                          <a:ea typeface="Times New Roman"/>
                          <a:cs typeface="Times New Roman"/>
                        </a:rPr>
                        <a:t>Azithromycin</a:t>
                      </a:r>
                      <a:endParaRPr lang="en-US" sz="1400" kern="1200" dirty="0" smtClean="0">
                        <a:solidFill>
                          <a:srgbClr val="000000"/>
                        </a:solidFill>
                        <a:latin typeface="Calibri"/>
                        <a:ea typeface="Times New Roman"/>
                        <a:cs typeface="Times New Roman"/>
                      </a:endParaRP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kern="1200" dirty="0" err="1" smtClean="0">
                          <a:solidFill>
                            <a:srgbClr val="000000"/>
                          </a:solidFill>
                          <a:latin typeface="Calibri"/>
                          <a:ea typeface="Times New Roman"/>
                          <a:cs typeface="Times New Roman"/>
                        </a:rPr>
                        <a:t>Vancomycin</a:t>
                      </a:r>
                      <a:endParaRPr lang="en-US" sz="1400" kern="1200" dirty="0" smtClean="0">
                        <a:solidFill>
                          <a:srgbClr val="000000"/>
                        </a:solidFill>
                        <a:latin typeface="Calibri"/>
                        <a:ea typeface="Times New Roman"/>
                        <a:cs typeface="Times New Roman"/>
                      </a:endParaRPr>
                    </a:p>
                  </a:txBody>
                  <a:tcPr marL="12500" marR="12500"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xmlns="" val="1192373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614640" y="5589589"/>
          <a:ext cx="3685849" cy="653046"/>
        </p:xfrm>
        <a:graphic>
          <a:graphicData uri="http://schemas.openxmlformats.org/drawingml/2006/table">
            <a:tbl>
              <a:tblPr/>
              <a:tblGrid>
                <a:gridCol w="411932">
                  <a:extLst>
                    <a:ext uri="{9D8B030D-6E8A-4147-A177-3AD203B41FA5}">
                      <a16:colId xmlns:a16="http://schemas.microsoft.com/office/drawing/2014/main" xmlns="" val="20000"/>
                    </a:ext>
                  </a:extLst>
                </a:gridCol>
                <a:gridCol w="3273917">
                  <a:extLst>
                    <a:ext uri="{9D8B030D-6E8A-4147-A177-3AD203B41FA5}">
                      <a16:colId xmlns:a16="http://schemas.microsoft.com/office/drawing/2014/main" xmlns="" val="20001"/>
                    </a:ext>
                  </a:extLst>
                </a:gridCol>
              </a:tblGrid>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rebuchet MS" panose="020B0603020202020204" pitchFamily="34" charset="0"/>
                          <a:cs typeface="Times New Roman" panose="02020603050405020304" pitchFamily="18" charset="0"/>
                        </a:rPr>
                        <a:t>Susceptible</a:t>
                      </a:r>
                      <a:endParaRPr kumimoji="0" lang="ru-RU" altLang="ru-RU" sz="1400" b="0" i="0" u="none" strike="noStrike" cap="none" normalizeH="0" baseline="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Intermediate</a:t>
                      </a:r>
                      <a:r>
                        <a:rPr kumimoji="0" lang="en-US" altLang="ru-RU" sz="1400" b="1" i="0" u="none" strike="noStrike" cap="none" normalizeH="0" baseline="0" dirty="0" smtClean="0">
                          <a:ln>
                            <a:noFill/>
                          </a:ln>
                          <a:solidFill>
                            <a:srgbClr val="000000"/>
                          </a:solidFill>
                          <a:effectLst/>
                          <a:latin typeface="Trebuchet MS" panose="020B0603020202020204" pitchFamily="34" charset="0"/>
                          <a:cs typeface="Times New Roman" panose="02020603050405020304" pitchFamily="18" charset="0"/>
                        </a:rPr>
                        <a:t> Resistance</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Resistant</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43234" name="TextBox 5"/>
          <p:cNvSpPr txBox="1">
            <a:spLocks noChangeArrowheads="1"/>
          </p:cNvSpPr>
          <p:nvPr/>
        </p:nvSpPr>
        <p:spPr bwMode="auto">
          <a:xfrm>
            <a:off x="7135508" y="5661248"/>
            <a:ext cx="4158417" cy="597271"/>
          </a:xfrm>
          <a:prstGeom prst="rect">
            <a:avLst/>
          </a:prstGeom>
          <a:noFill/>
          <a:ln w="9525">
            <a:noFill/>
            <a:miter lim="800000"/>
            <a:headEnd/>
            <a:tailEnd/>
          </a:ln>
        </p:spPr>
        <p:txBody>
          <a:bodyPr lIns="107752" tIns="53876" rIns="107752" bIns="53876">
            <a:spAutoFit/>
          </a:bodyPr>
          <a:lstStyle/>
          <a:p>
            <a:pPr algn="ctr"/>
            <a:r>
              <a:rPr lang="en-US" altLang="ru-RU" sz="1587" dirty="0">
                <a:latin typeface="Trebuchet MS" pitchFamily="34" charset="0"/>
              </a:rPr>
              <a:t>All isolated were taken from one poultry farm in Yaroslavl oblast.</a:t>
            </a:r>
            <a:endParaRPr lang="ru-RU" altLang="ru-RU" sz="1587" dirty="0">
              <a:latin typeface="Trebuchet MS" pitchFamily="34" charset="0"/>
            </a:endParaRPr>
          </a:p>
        </p:txBody>
      </p:sp>
      <p:sp>
        <p:nvSpPr>
          <p:cNvPr id="43236" name="Прямоугольник 7"/>
          <p:cNvSpPr>
            <a:spLocks noChangeArrowheads="1"/>
          </p:cNvSpPr>
          <p:nvPr/>
        </p:nvSpPr>
        <p:spPr bwMode="auto">
          <a:xfrm>
            <a:off x="945898" y="215901"/>
            <a:ext cx="10441876" cy="548476"/>
          </a:xfrm>
          <a:prstGeom prst="rect">
            <a:avLst/>
          </a:prstGeom>
          <a:noFill/>
          <a:ln w="9525">
            <a:noFill/>
            <a:miter lim="800000"/>
            <a:headEnd/>
            <a:tailEnd/>
          </a:ln>
        </p:spPr>
        <p:txBody>
          <a:bodyPr lIns="107752" tIns="53876" rIns="107752" bIns="53876">
            <a:spAutoFit/>
          </a:bodyPr>
          <a:lstStyle/>
          <a:p>
            <a:pPr algn="ctr"/>
            <a:r>
              <a:rPr lang="en-US" altLang="ru-RU" sz="2857" b="1" dirty="0">
                <a:latin typeface="Trebuchet MS" pitchFamily="34" charset="0"/>
                <a:cs typeface="Times New Roman" pitchFamily="18" charset="0"/>
              </a:rPr>
              <a:t>SOME PRELIMINARY RESULTS FOR </a:t>
            </a:r>
            <a:r>
              <a:rPr lang="en-US" altLang="ru-RU" sz="2857" b="1" dirty="0" err="1">
                <a:latin typeface="Trebuchet MS" pitchFamily="34" charset="0"/>
                <a:cs typeface="Times New Roman" pitchFamily="18" charset="0"/>
              </a:rPr>
              <a:t>E.COLI</a:t>
            </a:r>
            <a:endParaRPr lang="ru-RU" altLang="ru-RU" sz="2857" dirty="0"/>
          </a:p>
        </p:txBody>
      </p:sp>
      <p:graphicFrame>
        <p:nvGraphicFramePr>
          <p:cNvPr id="7" name="Таблица 6"/>
          <p:cNvGraphicFramePr>
            <a:graphicFrameLocks noGrp="1"/>
          </p:cNvGraphicFramePr>
          <p:nvPr/>
        </p:nvGraphicFramePr>
        <p:xfrm>
          <a:off x="520468" y="764706"/>
          <a:ext cx="10395066" cy="4451884"/>
        </p:xfrm>
        <a:graphic>
          <a:graphicData uri="http://schemas.openxmlformats.org/drawingml/2006/table">
            <a:tbl>
              <a:tblPr/>
              <a:tblGrid>
                <a:gridCol w="2873841">
                  <a:extLst>
                    <a:ext uri="{9D8B030D-6E8A-4147-A177-3AD203B41FA5}">
                      <a16:colId xmlns:a16="http://schemas.microsoft.com/office/drawing/2014/main" xmlns="" val="20000"/>
                    </a:ext>
                  </a:extLst>
                </a:gridCol>
                <a:gridCol w="497395">
                  <a:extLst>
                    <a:ext uri="{9D8B030D-6E8A-4147-A177-3AD203B41FA5}">
                      <a16:colId xmlns:a16="http://schemas.microsoft.com/office/drawing/2014/main" xmlns="" val="20001"/>
                    </a:ext>
                  </a:extLst>
                </a:gridCol>
                <a:gridCol w="497395">
                  <a:extLst>
                    <a:ext uri="{9D8B030D-6E8A-4147-A177-3AD203B41FA5}">
                      <a16:colId xmlns:a16="http://schemas.microsoft.com/office/drawing/2014/main" xmlns="" val="20002"/>
                    </a:ext>
                  </a:extLst>
                </a:gridCol>
                <a:gridCol w="497395">
                  <a:extLst>
                    <a:ext uri="{9D8B030D-6E8A-4147-A177-3AD203B41FA5}">
                      <a16:colId xmlns:a16="http://schemas.microsoft.com/office/drawing/2014/main" xmlns="" val="20003"/>
                    </a:ext>
                  </a:extLst>
                </a:gridCol>
                <a:gridCol w="502420">
                  <a:extLst>
                    <a:ext uri="{9D8B030D-6E8A-4147-A177-3AD203B41FA5}">
                      <a16:colId xmlns:a16="http://schemas.microsoft.com/office/drawing/2014/main" xmlns="" val="20004"/>
                    </a:ext>
                  </a:extLst>
                </a:gridCol>
                <a:gridCol w="502420">
                  <a:extLst>
                    <a:ext uri="{9D8B030D-6E8A-4147-A177-3AD203B41FA5}">
                      <a16:colId xmlns:a16="http://schemas.microsoft.com/office/drawing/2014/main" xmlns="" val="20005"/>
                    </a:ext>
                  </a:extLst>
                </a:gridCol>
                <a:gridCol w="502420">
                  <a:extLst>
                    <a:ext uri="{9D8B030D-6E8A-4147-A177-3AD203B41FA5}">
                      <a16:colId xmlns:a16="http://schemas.microsoft.com/office/drawing/2014/main" xmlns="" val="20006"/>
                    </a:ext>
                  </a:extLst>
                </a:gridCol>
                <a:gridCol w="502420">
                  <a:extLst>
                    <a:ext uri="{9D8B030D-6E8A-4147-A177-3AD203B41FA5}">
                      <a16:colId xmlns:a16="http://schemas.microsoft.com/office/drawing/2014/main" xmlns="" val="20007"/>
                    </a:ext>
                  </a:extLst>
                </a:gridCol>
                <a:gridCol w="502420">
                  <a:extLst>
                    <a:ext uri="{9D8B030D-6E8A-4147-A177-3AD203B41FA5}">
                      <a16:colId xmlns:a16="http://schemas.microsoft.com/office/drawing/2014/main" xmlns="" val="20008"/>
                    </a:ext>
                  </a:extLst>
                </a:gridCol>
                <a:gridCol w="502420">
                  <a:extLst>
                    <a:ext uri="{9D8B030D-6E8A-4147-A177-3AD203B41FA5}">
                      <a16:colId xmlns:a16="http://schemas.microsoft.com/office/drawing/2014/main" xmlns="" val="20009"/>
                    </a:ext>
                  </a:extLst>
                </a:gridCol>
                <a:gridCol w="502420">
                  <a:extLst>
                    <a:ext uri="{9D8B030D-6E8A-4147-A177-3AD203B41FA5}">
                      <a16:colId xmlns:a16="http://schemas.microsoft.com/office/drawing/2014/main" xmlns="" val="20010"/>
                    </a:ext>
                  </a:extLst>
                </a:gridCol>
                <a:gridCol w="502420">
                  <a:extLst>
                    <a:ext uri="{9D8B030D-6E8A-4147-A177-3AD203B41FA5}">
                      <a16:colId xmlns:a16="http://schemas.microsoft.com/office/drawing/2014/main" xmlns="" val="20011"/>
                    </a:ext>
                  </a:extLst>
                </a:gridCol>
                <a:gridCol w="502420">
                  <a:extLst>
                    <a:ext uri="{9D8B030D-6E8A-4147-A177-3AD203B41FA5}">
                      <a16:colId xmlns:a16="http://schemas.microsoft.com/office/drawing/2014/main" xmlns="" val="20012"/>
                    </a:ext>
                  </a:extLst>
                </a:gridCol>
                <a:gridCol w="502420">
                  <a:extLst>
                    <a:ext uri="{9D8B030D-6E8A-4147-A177-3AD203B41FA5}">
                      <a16:colId xmlns:a16="http://schemas.microsoft.com/office/drawing/2014/main" xmlns="" val="20013"/>
                    </a:ext>
                  </a:extLst>
                </a:gridCol>
                <a:gridCol w="502420">
                  <a:extLst>
                    <a:ext uri="{9D8B030D-6E8A-4147-A177-3AD203B41FA5}">
                      <a16:colId xmlns:a16="http://schemas.microsoft.com/office/drawing/2014/main" xmlns="" val="20014"/>
                    </a:ext>
                  </a:extLst>
                </a:gridCol>
                <a:gridCol w="502420">
                  <a:extLst>
                    <a:ext uri="{9D8B030D-6E8A-4147-A177-3AD203B41FA5}">
                      <a16:colId xmlns:a16="http://schemas.microsoft.com/office/drawing/2014/main" xmlns="" val="20015"/>
                    </a:ext>
                  </a:extLst>
                </a:gridCol>
              </a:tblGrid>
              <a:tr h="354038">
                <a:tc gridSpan="16">
                  <a:txBody>
                    <a:bodyPr/>
                    <a:lstStyle/>
                    <a:p>
                      <a:pPr algn="l" fontAlgn="b"/>
                      <a:r>
                        <a:rPr lang="ru-RU" sz="1700" b="1" i="0" u="none" strike="noStrike" dirty="0" smtClean="0">
                          <a:solidFill>
                            <a:srgbClr val="000000"/>
                          </a:solidFill>
                          <a:latin typeface="Calibri"/>
                        </a:rPr>
                        <a:t>                                                              </a:t>
                      </a:r>
                      <a:r>
                        <a:rPr lang="en-US" sz="1700" b="1" i="0" u="none" strike="noStrike" dirty="0" smtClean="0">
                          <a:solidFill>
                            <a:srgbClr val="000000"/>
                          </a:solidFill>
                          <a:latin typeface="Calibri"/>
                        </a:rPr>
                        <a:t>Epidemiological </a:t>
                      </a:r>
                      <a:r>
                        <a:rPr lang="en-US" sz="1700" b="1" i="0" u="none" strike="noStrike" dirty="0">
                          <a:solidFill>
                            <a:srgbClr val="000000"/>
                          </a:solidFill>
                          <a:latin typeface="Calibri"/>
                        </a:rPr>
                        <a:t>Resistance (</a:t>
                      </a:r>
                      <a:r>
                        <a:rPr lang="en-US" sz="1700" b="1" i="0" u="none" strike="noStrike" dirty="0" err="1">
                          <a:solidFill>
                            <a:srgbClr val="000000"/>
                          </a:solidFill>
                          <a:latin typeface="Calibri"/>
                        </a:rPr>
                        <a:t>EUCAST</a:t>
                      </a:r>
                      <a:r>
                        <a:rPr lang="en-US" sz="1700" b="1" i="0" u="none" strike="noStrike" dirty="0">
                          <a:solidFill>
                            <a:srgbClr val="000000"/>
                          </a:solidFill>
                          <a:latin typeface="Calibri"/>
                        </a:rPr>
                        <a:t> </a:t>
                      </a:r>
                      <a:r>
                        <a:rPr lang="en-US" sz="1700" b="1" i="0" u="none" strike="noStrike" dirty="0" err="1">
                          <a:solidFill>
                            <a:srgbClr val="000000"/>
                          </a:solidFill>
                          <a:latin typeface="Calibri"/>
                        </a:rPr>
                        <a:t>ECOFF</a:t>
                      </a:r>
                      <a:r>
                        <a:rPr lang="en-US" sz="1700" b="1" i="0" u="none" strike="noStrike" dirty="0">
                          <a:solidFill>
                            <a:srgbClr val="000000"/>
                          </a:solidFill>
                          <a:latin typeface="Calibri"/>
                        </a:rPr>
                        <a:t>)</a:t>
                      </a:r>
                    </a:p>
                  </a:txBody>
                  <a:tcPr marL="11582" marR="11582"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1800" b="0" i="0" u="none" strike="noStrike" dirty="0">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57466">
                <a:tc>
                  <a:txBody>
                    <a:bodyPr/>
                    <a:lstStyle/>
                    <a:p>
                      <a:pPr algn="l" fontAlgn="b"/>
                      <a:r>
                        <a:rPr lang="en-US" sz="1700" b="1" i="0" u="none" strike="noStrike" dirty="0">
                          <a:solidFill>
                            <a:srgbClr val="000000"/>
                          </a:solidFill>
                          <a:latin typeface="Calibri"/>
                        </a:rPr>
                        <a:t>Antibiotic, number of isolate</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4</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18</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32</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1</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5</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6</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34</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7</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3</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24</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37</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23</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8</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a:solidFill>
                            <a:srgbClr val="000000"/>
                          </a:solidFill>
                          <a:latin typeface="Calibri"/>
                        </a:rPr>
                        <a:t>19</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r" fontAlgn="b"/>
                      <a:r>
                        <a:rPr lang="ru-RU" sz="1700" b="1" i="0" u="none" strike="noStrike" dirty="0">
                          <a:solidFill>
                            <a:srgbClr val="000000"/>
                          </a:solidFill>
                          <a:latin typeface="Calibri"/>
                        </a:rPr>
                        <a:t>36</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1"/>
                  </a:ext>
                </a:extLst>
              </a:tr>
              <a:tr h="354038">
                <a:tc>
                  <a:txBody>
                    <a:bodyPr/>
                    <a:lstStyle/>
                    <a:p>
                      <a:pPr algn="l" fontAlgn="b"/>
                      <a:r>
                        <a:rPr lang="en-US" sz="1700" b="0" i="0" u="none" strike="noStrike">
                          <a:solidFill>
                            <a:srgbClr val="000000"/>
                          </a:solidFill>
                          <a:latin typeface="Calibri"/>
                        </a:rPr>
                        <a:t>Ampicillin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dirty="0">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dirty="0">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354038">
                <a:tc>
                  <a:txBody>
                    <a:bodyPr/>
                    <a:lstStyle/>
                    <a:p>
                      <a:pPr algn="l" fontAlgn="b"/>
                      <a:r>
                        <a:rPr lang="en-US" sz="1700" b="0" i="0" u="none" strike="noStrike">
                          <a:solidFill>
                            <a:srgbClr val="000000"/>
                          </a:solidFill>
                          <a:latin typeface="Calibri"/>
                        </a:rPr>
                        <a:t>Amoxicillin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354038">
                <a:tc>
                  <a:txBody>
                    <a:bodyPr/>
                    <a:lstStyle/>
                    <a:p>
                      <a:pPr algn="l" fontAlgn="b"/>
                      <a:r>
                        <a:rPr lang="en-US" sz="1700" b="0" i="0" u="none" strike="noStrike">
                          <a:solidFill>
                            <a:srgbClr val="000000"/>
                          </a:solidFill>
                          <a:latin typeface="Calibri"/>
                        </a:rPr>
                        <a:t>Ceftiofur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354038">
                <a:tc>
                  <a:txBody>
                    <a:bodyPr/>
                    <a:lstStyle/>
                    <a:p>
                      <a:pPr algn="l" fontAlgn="b"/>
                      <a:r>
                        <a:rPr lang="en-US" sz="1700" b="0" i="0" u="none" strike="noStrike">
                          <a:solidFill>
                            <a:srgbClr val="000000"/>
                          </a:solidFill>
                          <a:latin typeface="Calibri"/>
                        </a:rPr>
                        <a:t>Tetracyclin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354038">
                <a:tc>
                  <a:txBody>
                    <a:bodyPr/>
                    <a:lstStyle/>
                    <a:p>
                      <a:pPr algn="l" fontAlgn="b"/>
                      <a:r>
                        <a:rPr lang="en-US" sz="1700" b="0" i="0" u="none" strike="noStrike">
                          <a:solidFill>
                            <a:srgbClr val="000000"/>
                          </a:solidFill>
                          <a:latin typeface="Calibri"/>
                        </a:rPr>
                        <a:t>Gentamicin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54038">
                <a:tc>
                  <a:txBody>
                    <a:bodyPr/>
                    <a:lstStyle/>
                    <a:p>
                      <a:pPr algn="l" fontAlgn="b"/>
                      <a:r>
                        <a:rPr lang="en-US" sz="1700" b="0" i="0" u="none" strike="noStrike">
                          <a:solidFill>
                            <a:srgbClr val="000000"/>
                          </a:solidFill>
                          <a:latin typeface="Calibri"/>
                        </a:rPr>
                        <a:t>Spectinomycin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dirty="0">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7"/>
                  </a:ext>
                </a:extLst>
              </a:tr>
              <a:tr h="354038">
                <a:tc>
                  <a:txBody>
                    <a:bodyPr/>
                    <a:lstStyle/>
                    <a:p>
                      <a:pPr algn="l" fontAlgn="b"/>
                      <a:r>
                        <a:rPr lang="en-US" sz="1700" b="0" i="0" u="none" strike="noStrike">
                          <a:solidFill>
                            <a:srgbClr val="000000"/>
                          </a:solidFill>
                          <a:latin typeface="Calibri"/>
                        </a:rPr>
                        <a:t>Florfenicol</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dirty="0">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8"/>
                  </a:ext>
                </a:extLst>
              </a:tr>
              <a:tr h="354038">
                <a:tc>
                  <a:txBody>
                    <a:bodyPr/>
                    <a:lstStyle/>
                    <a:p>
                      <a:pPr algn="l" fontAlgn="b"/>
                      <a:r>
                        <a:rPr lang="en-US" sz="1700" b="0" i="0" u="none" strike="noStrike">
                          <a:solidFill>
                            <a:srgbClr val="000000"/>
                          </a:solidFill>
                          <a:latin typeface="Calibri"/>
                        </a:rPr>
                        <a:t>Chloramfenicol</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7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7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9"/>
                  </a:ext>
                </a:extLst>
              </a:tr>
              <a:tr h="354038">
                <a:tc>
                  <a:txBody>
                    <a:bodyPr/>
                    <a:lstStyle/>
                    <a:p>
                      <a:pPr algn="l" fontAlgn="b"/>
                      <a:r>
                        <a:rPr lang="en-US" sz="1700" b="0" i="0" u="none" strike="noStrike">
                          <a:solidFill>
                            <a:srgbClr val="000000"/>
                          </a:solidFill>
                          <a:latin typeface="Calibri"/>
                        </a:rPr>
                        <a:t>Marbofloxacin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17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54038">
                <a:tc>
                  <a:txBody>
                    <a:bodyPr/>
                    <a:lstStyle/>
                    <a:p>
                      <a:pPr algn="l" fontAlgn="b"/>
                      <a:r>
                        <a:rPr lang="en-US" sz="1700" b="0" i="0" u="none" strike="noStrike" dirty="0" err="1">
                          <a:solidFill>
                            <a:srgbClr val="000000"/>
                          </a:solidFill>
                          <a:latin typeface="Calibri"/>
                        </a:rPr>
                        <a:t>Rifampicin</a:t>
                      </a:r>
                      <a:endParaRPr lang="en-US" sz="1700" b="0" i="0" u="none" strike="noStrike" dirty="0">
                        <a:solidFill>
                          <a:srgbClr val="000000"/>
                        </a:solidFill>
                        <a:latin typeface="Calibri"/>
                      </a:endParaRP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ru-RU" sz="1700" b="0" i="0" u="none" strike="noStrike" dirty="0">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700" b="0" i="0" u="none" strike="noStrike" dirty="0">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1026" name="AutoShape 2" descr="Картинки по запросу E.coli logo"/>
          <p:cNvSpPr>
            <a:spLocks noChangeAspect="1" noChangeArrowheads="1"/>
          </p:cNvSpPr>
          <p:nvPr/>
        </p:nvSpPr>
        <p:spPr bwMode="auto">
          <a:xfrm>
            <a:off x="300052" y="-144461"/>
            <a:ext cx="400008" cy="304801"/>
          </a:xfrm>
          <a:prstGeom prst="rect">
            <a:avLst/>
          </a:prstGeom>
          <a:noFill/>
        </p:spPr>
        <p:txBody>
          <a:bodyPr vert="horz" wrap="square" lIns="107752" tIns="53876" rIns="107752" bIns="53876" numCol="1" anchor="t" anchorCtr="0" compatLnSpc="1">
            <a:prstTxWarp prst="textNoShape">
              <a:avLst/>
            </a:prstTxWarp>
          </a:bodyPr>
          <a:lstStyle/>
          <a:p>
            <a:endParaRPr lang="ru-RU" sz="2857"/>
          </a:p>
        </p:txBody>
      </p:sp>
      <p:sp>
        <p:nvSpPr>
          <p:cNvPr id="1028" name="AutoShape 4" descr="Картинки по запросу E.coli logo"/>
          <p:cNvSpPr>
            <a:spLocks noChangeAspect="1" noChangeArrowheads="1"/>
          </p:cNvSpPr>
          <p:nvPr/>
        </p:nvSpPr>
        <p:spPr bwMode="auto">
          <a:xfrm>
            <a:off x="300052" y="-144461"/>
            <a:ext cx="400008" cy="304801"/>
          </a:xfrm>
          <a:prstGeom prst="rect">
            <a:avLst/>
          </a:prstGeom>
          <a:noFill/>
        </p:spPr>
        <p:txBody>
          <a:bodyPr vert="horz" wrap="square" lIns="107752" tIns="53876" rIns="107752" bIns="53876" numCol="1" anchor="t" anchorCtr="0" compatLnSpc="1">
            <a:prstTxWarp prst="textNoShape">
              <a:avLst/>
            </a:prstTxWarp>
          </a:bodyPr>
          <a:lstStyle/>
          <a:p>
            <a:endParaRPr lang="ru-RU" sz="2857"/>
          </a:p>
        </p:txBody>
      </p:sp>
      <p:pic>
        <p:nvPicPr>
          <p:cNvPr id="10" name="Рисунок 9" descr="Картинки по запросу E.coli logo"/>
          <p:cNvPicPr/>
          <p:nvPr/>
        </p:nvPicPr>
        <p:blipFill>
          <a:blip r:embed="rId2" cstate="print"/>
          <a:srcRect/>
          <a:stretch>
            <a:fillRect/>
          </a:stretch>
        </p:blipFill>
        <p:spPr bwMode="auto">
          <a:xfrm>
            <a:off x="9600239" y="2"/>
            <a:ext cx="2495884" cy="951230"/>
          </a:xfrm>
          <a:prstGeom prst="rect">
            <a:avLst/>
          </a:prstGeom>
          <a:noFill/>
          <a:ln w="9525">
            <a:noFill/>
            <a:miter lim="800000"/>
            <a:headEnd/>
            <a:tailEnd/>
          </a:ln>
        </p:spPr>
      </p:pic>
    </p:spTree>
    <p:extLst>
      <p:ext uri="{BB962C8B-B14F-4D97-AF65-F5344CB8AC3E}">
        <p14:creationId xmlns:p14="http://schemas.microsoft.com/office/powerpoint/2010/main" xmlns="" val="3462694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614643" y="5589589"/>
          <a:ext cx="2852141" cy="653046"/>
        </p:xfrm>
        <a:graphic>
          <a:graphicData uri="http://schemas.openxmlformats.org/drawingml/2006/table">
            <a:tbl>
              <a:tblPr/>
              <a:tblGrid>
                <a:gridCol w="318756">
                  <a:extLst>
                    <a:ext uri="{9D8B030D-6E8A-4147-A177-3AD203B41FA5}">
                      <a16:colId xmlns:a16="http://schemas.microsoft.com/office/drawing/2014/main" xmlns="" val="20000"/>
                    </a:ext>
                  </a:extLst>
                </a:gridCol>
                <a:gridCol w="2533385">
                  <a:extLst>
                    <a:ext uri="{9D8B030D-6E8A-4147-A177-3AD203B41FA5}">
                      <a16:colId xmlns:a16="http://schemas.microsoft.com/office/drawing/2014/main" xmlns="" val="20001"/>
                    </a:ext>
                  </a:extLst>
                </a:gridCol>
              </a:tblGrid>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rebuchet MS" panose="020B0603020202020204" pitchFamily="34" charset="0"/>
                          <a:cs typeface="Times New Roman" panose="02020603050405020304" pitchFamily="18" charset="0"/>
                        </a:rPr>
                        <a:t>Susceptible</a:t>
                      </a:r>
                      <a:endParaRPr kumimoji="0" lang="ru-RU" altLang="ru-RU" sz="1400" b="0" i="0" u="none" strike="noStrike" cap="none" normalizeH="0" baseline="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rebuchet MS" panose="020B0603020202020204" pitchFamily="34" charset="0"/>
                          <a:cs typeface="Times New Roman" panose="02020603050405020304" pitchFamily="18" charset="0"/>
                        </a:rPr>
                        <a:t>Intermediate</a:t>
                      </a:r>
                      <a:endParaRPr kumimoji="0" lang="ru-RU" altLang="ru-RU" sz="1400" b="0" i="0" u="none" strike="noStrike" cap="none" normalizeH="0" baseline="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Resistant</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43234" name="TextBox 5"/>
          <p:cNvSpPr txBox="1">
            <a:spLocks noChangeArrowheads="1"/>
          </p:cNvSpPr>
          <p:nvPr/>
        </p:nvSpPr>
        <p:spPr bwMode="auto">
          <a:xfrm>
            <a:off x="7135508" y="5661248"/>
            <a:ext cx="4158417" cy="597271"/>
          </a:xfrm>
          <a:prstGeom prst="rect">
            <a:avLst/>
          </a:prstGeom>
          <a:noFill/>
          <a:ln w="9525">
            <a:noFill/>
            <a:miter lim="800000"/>
            <a:headEnd/>
            <a:tailEnd/>
          </a:ln>
        </p:spPr>
        <p:txBody>
          <a:bodyPr lIns="107752" tIns="53876" rIns="107752" bIns="53876">
            <a:spAutoFit/>
          </a:bodyPr>
          <a:lstStyle/>
          <a:p>
            <a:pPr algn="ctr"/>
            <a:r>
              <a:rPr lang="en-US" altLang="ru-RU" sz="1587" dirty="0">
                <a:latin typeface="Trebuchet MS" pitchFamily="34" charset="0"/>
              </a:rPr>
              <a:t>All isolates were taken from one poultry farm in Yaroslavl oblast.</a:t>
            </a:r>
            <a:endParaRPr lang="ru-RU" altLang="ru-RU" sz="1587" dirty="0">
              <a:latin typeface="Trebuchet MS" pitchFamily="34" charset="0"/>
            </a:endParaRPr>
          </a:p>
        </p:txBody>
      </p:sp>
      <p:sp>
        <p:nvSpPr>
          <p:cNvPr id="43236" name="Прямоугольник 7"/>
          <p:cNvSpPr>
            <a:spLocks noChangeArrowheads="1"/>
          </p:cNvSpPr>
          <p:nvPr/>
        </p:nvSpPr>
        <p:spPr bwMode="auto">
          <a:xfrm>
            <a:off x="945898" y="215901"/>
            <a:ext cx="10441876" cy="548476"/>
          </a:xfrm>
          <a:prstGeom prst="rect">
            <a:avLst/>
          </a:prstGeom>
          <a:noFill/>
          <a:ln w="9525">
            <a:noFill/>
            <a:miter lim="800000"/>
            <a:headEnd/>
            <a:tailEnd/>
          </a:ln>
        </p:spPr>
        <p:txBody>
          <a:bodyPr lIns="107752" tIns="53876" rIns="107752" bIns="53876">
            <a:spAutoFit/>
          </a:bodyPr>
          <a:lstStyle/>
          <a:p>
            <a:pPr algn="ctr"/>
            <a:r>
              <a:rPr lang="en-US" altLang="ru-RU" sz="2857" b="1" dirty="0">
                <a:latin typeface="Trebuchet MS" pitchFamily="34" charset="0"/>
                <a:cs typeface="Times New Roman" pitchFamily="18" charset="0"/>
              </a:rPr>
              <a:t>SOME PRELIMINARY RESULTS FOR </a:t>
            </a:r>
            <a:r>
              <a:rPr lang="en-US" altLang="ru-RU" sz="2857" b="1" dirty="0" err="1">
                <a:latin typeface="Trebuchet MS" pitchFamily="34" charset="0"/>
                <a:cs typeface="Times New Roman" pitchFamily="18" charset="0"/>
              </a:rPr>
              <a:t>E.COLI</a:t>
            </a:r>
            <a:endParaRPr lang="ru-RU" altLang="ru-RU" sz="2857" dirty="0"/>
          </a:p>
        </p:txBody>
      </p:sp>
      <p:graphicFrame>
        <p:nvGraphicFramePr>
          <p:cNvPr id="9" name="Таблица 8"/>
          <p:cNvGraphicFramePr>
            <a:graphicFrameLocks noGrp="1"/>
          </p:cNvGraphicFramePr>
          <p:nvPr/>
        </p:nvGraphicFramePr>
        <p:xfrm>
          <a:off x="425965" y="692698"/>
          <a:ext cx="11056569" cy="4522957"/>
        </p:xfrm>
        <a:graphic>
          <a:graphicData uri="http://schemas.openxmlformats.org/drawingml/2006/table">
            <a:tbl>
              <a:tblPr/>
              <a:tblGrid>
                <a:gridCol w="3055243">
                  <a:extLst>
                    <a:ext uri="{9D8B030D-6E8A-4147-A177-3AD203B41FA5}">
                      <a16:colId xmlns:a16="http://schemas.microsoft.com/office/drawing/2014/main" xmlns="" val="20000"/>
                    </a:ext>
                  </a:extLst>
                </a:gridCol>
                <a:gridCol w="528792">
                  <a:extLst>
                    <a:ext uri="{9D8B030D-6E8A-4147-A177-3AD203B41FA5}">
                      <a16:colId xmlns:a16="http://schemas.microsoft.com/office/drawing/2014/main" xmlns="" val="20001"/>
                    </a:ext>
                  </a:extLst>
                </a:gridCol>
                <a:gridCol w="528792">
                  <a:extLst>
                    <a:ext uri="{9D8B030D-6E8A-4147-A177-3AD203B41FA5}">
                      <a16:colId xmlns:a16="http://schemas.microsoft.com/office/drawing/2014/main" xmlns="" val="20002"/>
                    </a:ext>
                  </a:extLst>
                </a:gridCol>
                <a:gridCol w="534134">
                  <a:extLst>
                    <a:ext uri="{9D8B030D-6E8A-4147-A177-3AD203B41FA5}">
                      <a16:colId xmlns:a16="http://schemas.microsoft.com/office/drawing/2014/main" xmlns="" val="20003"/>
                    </a:ext>
                  </a:extLst>
                </a:gridCol>
                <a:gridCol w="534134">
                  <a:extLst>
                    <a:ext uri="{9D8B030D-6E8A-4147-A177-3AD203B41FA5}">
                      <a16:colId xmlns:a16="http://schemas.microsoft.com/office/drawing/2014/main" xmlns="" val="20004"/>
                    </a:ext>
                  </a:extLst>
                </a:gridCol>
                <a:gridCol w="534134">
                  <a:extLst>
                    <a:ext uri="{9D8B030D-6E8A-4147-A177-3AD203B41FA5}">
                      <a16:colId xmlns:a16="http://schemas.microsoft.com/office/drawing/2014/main" xmlns="" val="20005"/>
                    </a:ext>
                  </a:extLst>
                </a:gridCol>
                <a:gridCol w="534134">
                  <a:extLst>
                    <a:ext uri="{9D8B030D-6E8A-4147-A177-3AD203B41FA5}">
                      <a16:colId xmlns:a16="http://schemas.microsoft.com/office/drawing/2014/main" xmlns="" val="20006"/>
                    </a:ext>
                  </a:extLst>
                </a:gridCol>
                <a:gridCol w="534134">
                  <a:extLst>
                    <a:ext uri="{9D8B030D-6E8A-4147-A177-3AD203B41FA5}">
                      <a16:colId xmlns:a16="http://schemas.microsoft.com/office/drawing/2014/main" xmlns="" val="20007"/>
                    </a:ext>
                  </a:extLst>
                </a:gridCol>
                <a:gridCol w="534134">
                  <a:extLst>
                    <a:ext uri="{9D8B030D-6E8A-4147-A177-3AD203B41FA5}">
                      <a16:colId xmlns:a16="http://schemas.microsoft.com/office/drawing/2014/main" xmlns="" val="20008"/>
                    </a:ext>
                  </a:extLst>
                </a:gridCol>
                <a:gridCol w="534134">
                  <a:extLst>
                    <a:ext uri="{9D8B030D-6E8A-4147-A177-3AD203B41FA5}">
                      <a16:colId xmlns:a16="http://schemas.microsoft.com/office/drawing/2014/main" xmlns="" val="20009"/>
                    </a:ext>
                  </a:extLst>
                </a:gridCol>
                <a:gridCol w="534134">
                  <a:extLst>
                    <a:ext uri="{9D8B030D-6E8A-4147-A177-3AD203B41FA5}">
                      <a16:colId xmlns:a16="http://schemas.microsoft.com/office/drawing/2014/main" xmlns="" val="20010"/>
                    </a:ext>
                  </a:extLst>
                </a:gridCol>
                <a:gridCol w="534134">
                  <a:extLst>
                    <a:ext uri="{9D8B030D-6E8A-4147-A177-3AD203B41FA5}">
                      <a16:colId xmlns:a16="http://schemas.microsoft.com/office/drawing/2014/main" xmlns="" val="20011"/>
                    </a:ext>
                  </a:extLst>
                </a:gridCol>
                <a:gridCol w="534134">
                  <a:extLst>
                    <a:ext uri="{9D8B030D-6E8A-4147-A177-3AD203B41FA5}">
                      <a16:colId xmlns:a16="http://schemas.microsoft.com/office/drawing/2014/main" xmlns="" val="20012"/>
                    </a:ext>
                  </a:extLst>
                </a:gridCol>
                <a:gridCol w="534134">
                  <a:extLst>
                    <a:ext uri="{9D8B030D-6E8A-4147-A177-3AD203B41FA5}">
                      <a16:colId xmlns:a16="http://schemas.microsoft.com/office/drawing/2014/main" xmlns="" val="20013"/>
                    </a:ext>
                  </a:extLst>
                </a:gridCol>
                <a:gridCol w="534134">
                  <a:extLst>
                    <a:ext uri="{9D8B030D-6E8A-4147-A177-3AD203B41FA5}">
                      <a16:colId xmlns:a16="http://schemas.microsoft.com/office/drawing/2014/main" xmlns="" val="20014"/>
                    </a:ext>
                  </a:extLst>
                </a:gridCol>
                <a:gridCol w="534134">
                  <a:extLst>
                    <a:ext uri="{9D8B030D-6E8A-4147-A177-3AD203B41FA5}">
                      <a16:colId xmlns:a16="http://schemas.microsoft.com/office/drawing/2014/main" xmlns="" val="20015"/>
                    </a:ext>
                  </a:extLst>
                </a:gridCol>
              </a:tblGrid>
              <a:tr h="366041">
                <a:tc gridSpan="16">
                  <a:txBody>
                    <a:bodyPr/>
                    <a:lstStyle/>
                    <a:p>
                      <a:pPr algn="l" fontAlgn="b"/>
                      <a:r>
                        <a:rPr lang="ru-RU" sz="1600" b="1" i="0" u="none" strike="noStrike" dirty="0" smtClean="0">
                          <a:solidFill>
                            <a:srgbClr val="000000"/>
                          </a:solidFill>
                          <a:latin typeface="Calibri"/>
                        </a:rPr>
                        <a:t>                                                                                   </a:t>
                      </a:r>
                      <a:r>
                        <a:rPr lang="en-US" sz="1600" b="1" i="0" u="none" strike="noStrike" dirty="0" smtClean="0">
                          <a:solidFill>
                            <a:srgbClr val="000000"/>
                          </a:solidFill>
                          <a:latin typeface="Calibri"/>
                        </a:rPr>
                        <a:t>Clinical </a:t>
                      </a:r>
                      <a:r>
                        <a:rPr lang="en-US" sz="1600" b="1" i="0" u="none" strike="noStrike" dirty="0">
                          <a:solidFill>
                            <a:srgbClr val="000000"/>
                          </a:solidFill>
                          <a:latin typeface="Calibri"/>
                        </a:rPr>
                        <a:t>Resistance (</a:t>
                      </a:r>
                      <a:r>
                        <a:rPr lang="en-US" sz="1600" b="1" i="0" u="none" strike="noStrike" dirty="0" err="1">
                          <a:solidFill>
                            <a:srgbClr val="000000"/>
                          </a:solidFill>
                          <a:latin typeface="Calibri"/>
                        </a:rPr>
                        <a:t>CLSI</a:t>
                      </a:r>
                      <a:r>
                        <a:rPr lang="en-US" sz="1600" b="1" i="0" u="none" strike="noStrike" dirty="0">
                          <a:solidFill>
                            <a:srgbClr val="000000"/>
                          </a:solidFill>
                          <a:latin typeface="Calibri"/>
                        </a:rPr>
                        <a:t> Breakpoints)</a:t>
                      </a:r>
                    </a:p>
                  </a:txBody>
                  <a:tcPr marL="11582" marR="11582"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dirty="0">
                        <a:solidFill>
                          <a:srgbClr val="000000"/>
                        </a:solidFill>
                        <a:latin typeface="Calibri"/>
                      </a:endParaRPr>
                    </a:p>
                  </a:txBody>
                  <a:tcPr marL="8826" marR="8826" marT="882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96506">
                <a:tc>
                  <a:txBody>
                    <a:bodyPr/>
                    <a:lstStyle/>
                    <a:p>
                      <a:pPr algn="l" fontAlgn="b"/>
                      <a:r>
                        <a:rPr lang="en-US" sz="1600" b="1" i="0" u="none" strike="noStrike">
                          <a:solidFill>
                            <a:srgbClr val="000000"/>
                          </a:solidFill>
                          <a:latin typeface="Calibri"/>
                        </a:rPr>
                        <a:t>Antibiotic, number of isolate</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4</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18</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32</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1</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5</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6</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34</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dirty="0">
                          <a:solidFill>
                            <a:srgbClr val="000000"/>
                          </a:solidFill>
                          <a:latin typeface="Calibri"/>
                        </a:rPr>
                        <a:t>7</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3</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24</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37</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dirty="0">
                          <a:solidFill>
                            <a:srgbClr val="000000"/>
                          </a:solidFill>
                          <a:latin typeface="Calibri"/>
                        </a:rPr>
                        <a:t>23</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8</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19</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dirty="0">
                          <a:solidFill>
                            <a:srgbClr val="000000"/>
                          </a:solidFill>
                          <a:latin typeface="Calibri"/>
                        </a:rPr>
                        <a:t>36</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366041">
                <a:tc>
                  <a:txBody>
                    <a:bodyPr/>
                    <a:lstStyle/>
                    <a:p>
                      <a:pPr algn="l" fontAlgn="b"/>
                      <a:r>
                        <a:rPr lang="en-US" sz="1600" b="0" i="0" u="none" strike="noStrike">
                          <a:solidFill>
                            <a:srgbClr val="000000"/>
                          </a:solidFill>
                          <a:latin typeface="Calibri"/>
                        </a:rPr>
                        <a:t>Ampicillin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I</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I</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I</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I</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366041">
                <a:tc>
                  <a:txBody>
                    <a:bodyPr/>
                    <a:lstStyle/>
                    <a:p>
                      <a:pPr algn="l" fontAlgn="b"/>
                      <a:r>
                        <a:rPr lang="en-US" sz="1600" b="0" i="0" u="none" strike="noStrike">
                          <a:solidFill>
                            <a:srgbClr val="000000"/>
                          </a:solidFill>
                          <a:latin typeface="Calibri"/>
                        </a:rPr>
                        <a:t>Amoxicillin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366041">
                <a:tc>
                  <a:txBody>
                    <a:bodyPr/>
                    <a:lstStyle/>
                    <a:p>
                      <a:pPr algn="l" fontAlgn="b"/>
                      <a:r>
                        <a:rPr lang="en-US" sz="1600" b="0" i="0" u="none" strike="noStrike">
                          <a:solidFill>
                            <a:srgbClr val="000000"/>
                          </a:solidFill>
                          <a:latin typeface="Calibri"/>
                        </a:rPr>
                        <a:t>Ceftiofur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366041">
                <a:tc>
                  <a:txBody>
                    <a:bodyPr/>
                    <a:lstStyle/>
                    <a:p>
                      <a:pPr algn="l" fontAlgn="b"/>
                      <a:r>
                        <a:rPr lang="en-US" sz="1600" b="0" i="0" u="none" strike="noStrike">
                          <a:solidFill>
                            <a:srgbClr val="000000"/>
                          </a:solidFill>
                          <a:latin typeface="Calibri"/>
                        </a:rPr>
                        <a:t>Tetracyclin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I</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I</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366041">
                <a:tc>
                  <a:txBody>
                    <a:bodyPr/>
                    <a:lstStyle/>
                    <a:p>
                      <a:pPr algn="l" fontAlgn="b"/>
                      <a:r>
                        <a:rPr lang="en-US" sz="1600" b="0" i="0" u="none" strike="noStrike">
                          <a:solidFill>
                            <a:srgbClr val="000000"/>
                          </a:solidFill>
                          <a:latin typeface="Calibri"/>
                        </a:rPr>
                        <a:t>Gentamicin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I</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I</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66041">
                <a:tc>
                  <a:txBody>
                    <a:bodyPr/>
                    <a:lstStyle/>
                    <a:p>
                      <a:pPr algn="l" fontAlgn="b"/>
                      <a:r>
                        <a:rPr lang="en-US" sz="1600" b="0" i="0" u="none" strike="noStrike">
                          <a:solidFill>
                            <a:srgbClr val="000000"/>
                          </a:solidFill>
                          <a:latin typeface="Calibri"/>
                        </a:rPr>
                        <a:t>Spectinomycin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6041">
                <a:tc>
                  <a:txBody>
                    <a:bodyPr/>
                    <a:lstStyle/>
                    <a:p>
                      <a:pPr algn="l" fontAlgn="b"/>
                      <a:r>
                        <a:rPr lang="en-US" sz="1600" b="0" i="0" u="none" strike="noStrike">
                          <a:solidFill>
                            <a:srgbClr val="000000"/>
                          </a:solidFill>
                          <a:latin typeface="Calibri"/>
                        </a:rPr>
                        <a:t>Florfenicol</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600" b="1" i="0" u="none" strike="noStrike">
                          <a:solidFill>
                            <a:srgbClr val="000000"/>
                          </a:solidFill>
                          <a:latin typeface="Calibri"/>
                        </a:rPr>
                        <a:t> </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66041">
                <a:tc>
                  <a:txBody>
                    <a:bodyPr/>
                    <a:lstStyle/>
                    <a:p>
                      <a:pPr algn="l" fontAlgn="b"/>
                      <a:r>
                        <a:rPr lang="en-US" sz="1600" b="0" i="0" u="none" strike="noStrike">
                          <a:solidFill>
                            <a:srgbClr val="000000"/>
                          </a:solidFill>
                          <a:latin typeface="Calibri"/>
                        </a:rPr>
                        <a:t>Chloramfenicol</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9"/>
                  </a:ext>
                </a:extLst>
              </a:tr>
              <a:tr h="366041">
                <a:tc>
                  <a:txBody>
                    <a:bodyPr/>
                    <a:lstStyle/>
                    <a:p>
                      <a:pPr algn="l" fontAlgn="b"/>
                      <a:r>
                        <a:rPr lang="en-US" sz="1600" b="0" i="0" u="none" strike="noStrike">
                          <a:solidFill>
                            <a:srgbClr val="000000"/>
                          </a:solidFill>
                          <a:latin typeface="Calibri"/>
                        </a:rPr>
                        <a:t>Marbofloxacin</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10"/>
                  </a:ext>
                </a:extLst>
              </a:tr>
              <a:tr h="366041">
                <a:tc>
                  <a:txBody>
                    <a:bodyPr/>
                    <a:lstStyle/>
                    <a:p>
                      <a:pPr algn="l" fontAlgn="b"/>
                      <a:r>
                        <a:rPr lang="en-US" sz="1600" b="0" i="0" u="none" strike="noStrike" dirty="0" err="1">
                          <a:solidFill>
                            <a:srgbClr val="000000"/>
                          </a:solidFill>
                          <a:latin typeface="Calibri"/>
                        </a:rPr>
                        <a:t>Rifampicin</a:t>
                      </a:r>
                      <a:endParaRPr lang="en-US" sz="1600" b="0" i="0" u="none" strike="noStrike" dirty="0">
                        <a:solidFill>
                          <a:srgbClr val="000000"/>
                        </a:solidFill>
                        <a:latin typeface="Calibri"/>
                      </a:endParaRP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a:solidFill>
                            <a:srgbClr val="000000"/>
                          </a:solidFill>
                          <a:latin typeface="Calibri"/>
                        </a:rPr>
                        <a:t>S</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I</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1" i="0" u="none" strike="noStrike" dirty="0">
                          <a:solidFill>
                            <a:srgbClr val="000000"/>
                          </a:solidFill>
                          <a:latin typeface="Calibri"/>
                        </a:rPr>
                        <a:t>R</a:t>
                      </a:r>
                    </a:p>
                  </a:txBody>
                  <a:tcPr marL="11582" marR="11582" marT="8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11"/>
                  </a:ext>
                </a:extLst>
              </a:tr>
            </a:tbl>
          </a:graphicData>
        </a:graphic>
      </p:graphicFrame>
      <p:pic>
        <p:nvPicPr>
          <p:cNvPr id="11" name="Рисунок 10" descr="Картинки по запросу E.coli logo"/>
          <p:cNvPicPr/>
          <p:nvPr/>
        </p:nvPicPr>
        <p:blipFill>
          <a:blip r:embed="rId2" cstate="print"/>
          <a:srcRect/>
          <a:stretch>
            <a:fillRect/>
          </a:stretch>
        </p:blipFill>
        <p:spPr bwMode="auto">
          <a:xfrm>
            <a:off x="9600239" y="2"/>
            <a:ext cx="2495884" cy="951230"/>
          </a:xfrm>
          <a:prstGeom prst="rect">
            <a:avLst/>
          </a:prstGeom>
          <a:noFill/>
          <a:ln w="9525">
            <a:noFill/>
            <a:miter lim="800000"/>
            <a:headEnd/>
            <a:tailEnd/>
          </a:ln>
        </p:spPr>
      </p:pic>
    </p:spTree>
    <p:extLst>
      <p:ext uri="{BB962C8B-B14F-4D97-AF65-F5344CB8AC3E}">
        <p14:creationId xmlns:p14="http://schemas.microsoft.com/office/powerpoint/2010/main" xmlns="" val="2770512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38400" y="345317"/>
            <a:ext cx="9096176" cy="1470025"/>
          </a:xfrm>
        </p:spPr>
        <p:txBody>
          <a:bodyPr>
            <a:normAutofit fontScale="90000"/>
          </a:bodyPr>
          <a:lstStyle/>
          <a:p>
            <a:pPr lvl="0"/>
            <a:r>
              <a:rPr lang="ru-RU" sz="3650" b="1" dirty="0">
                <a:ea typeface="Calibri" panose="020F0502020204030204" pitchFamily="34" charset="0"/>
                <a:cs typeface="Times New Roman" panose="02020603050405020304" pitchFamily="18" charset="0"/>
              </a:rPr>
              <a:t> </a:t>
            </a:r>
            <a:r>
              <a:rPr lang="en-US" sz="3650" b="1" dirty="0">
                <a:ea typeface="Calibri" panose="020F0502020204030204" pitchFamily="34" charset="0"/>
                <a:cs typeface="Times New Roman" panose="02020603050405020304" pitchFamily="18" charset="0"/>
              </a:rPr>
              <a:t>ANTIMICROBIAL RESISTANCE (AMR) IS A GLOBAL THREAT TO MANKIND</a:t>
            </a:r>
            <a:r>
              <a:rPr lang="ru-RU" b="1" dirty="0" smtClean="0">
                <a:solidFill>
                  <a:schemeClr val="accent1"/>
                </a:solidFill>
                <a:effectLst/>
                <a:ea typeface="Calibri" panose="020F0502020204030204" pitchFamily="34" charset="0"/>
                <a:cs typeface="Times New Roman" panose="02020603050405020304" pitchFamily="18" charset="0"/>
              </a:rPr>
              <a:t/>
            </a:r>
            <a:br>
              <a:rPr lang="ru-RU" b="1" dirty="0" smtClean="0">
                <a:solidFill>
                  <a:schemeClr val="accent1"/>
                </a:solidFill>
                <a:effectLst/>
                <a:ea typeface="Calibri" panose="020F0502020204030204" pitchFamily="34" charset="0"/>
                <a:cs typeface="Times New Roman" panose="02020603050405020304" pitchFamily="18" charset="0"/>
              </a:rPr>
            </a:br>
            <a:endParaRPr lang="ru-RU" dirty="0"/>
          </a:p>
        </p:txBody>
      </p:sp>
      <p:sp>
        <p:nvSpPr>
          <p:cNvPr id="4" name="Прямоугольник 3"/>
          <p:cNvSpPr/>
          <p:nvPr/>
        </p:nvSpPr>
        <p:spPr>
          <a:xfrm>
            <a:off x="898469" y="5445227"/>
            <a:ext cx="10489565" cy="1402941"/>
          </a:xfrm>
          <a:prstGeom prst="rect">
            <a:avLst/>
          </a:prstGeom>
        </p:spPr>
        <p:txBody>
          <a:bodyPr wrap="square" lIns="107752" tIns="53876" rIns="107752" bIns="53876">
            <a:spAutoFit/>
          </a:bodyPr>
          <a:lstStyle/>
          <a:p>
            <a:r>
              <a:rPr lang="ru-RU" sz="1428" i="1" dirty="0">
                <a:solidFill>
                  <a:schemeClr val="bg2">
                    <a:lumMod val="10000"/>
                  </a:schemeClr>
                </a:solidFill>
              </a:rPr>
              <a:t>*</a:t>
            </a:r>
            <a:r>
              <a:rPr lang="en-US" sz="1428" i="1" dirty="0"/>
              <a:t>World Health Organization , author. Report on the burden of endemic health care-associated infection worldwide. Geneva: WHO</a:t>
            </a:r>
            <a:r>
              <a:rPr lang="ru-RU" sz="1428" i="1" dirty="0"/>
              <a:t> </a:t>
            </a:r>
            <a:r>
              <a:rPr lang="en-US" sz="1428" i="1" dirty="0"/>
              <a:t>Document Production Services; 2011</a:t>
            </a:r>
            <a:r>
              <a:rPr lang="ru-RU" sz="1428" i="1" dirty="0"/>
              <a:t>.</a:t>
            </a:r>
          </a:p>
          <a:p>
            <a:endParaRPr lang="ru-RU" sz="635" i="1" dirty="0"/>
          </a:p>
          <a:p>
            <a:r>
              <a:rPr lang="ru-RU" sz="1428" i="1" dirty="0"/>
              <a:t>**</a:t>
            </a:r>
            <a:r>
              <a:rPr lang="en-US" sz="1428" i="1" dirty="0"/>
              <a:t>Center for Disease Control and Prevention. </a:t>
            </a:r>
            <a:r>
              <a:rPr lang="en-US" sz="1428" i="1" dirty="0" err="1"/>
              <a:t>Antibotics</a:t>
            </a:r>
            <a:r>
              <a:rPr lang="en-US" sz="1428" i="1" dirty="0"/>
              <a:t> Resistance Threats in the USA, 2013</a:t>
            </a:r>
            <a:r>
              <a:rPr lang="ru-RU" sz="1428" i="1" dirty="0"/>
              <a:t>.</a:t>
            </a:r>
          </a:p>
          <a:p>
            <a:endParaRPr lang="ru-RU" sz="635" i="1" dirty="0"/>
          </a:p>
          <a:p>
            <a:r>
              <a:rPr lang="ru-RU" sz="1428" i="1" dirty="0"/>
              <a:t>***</a:t>
            </a:r>
            <a:r>
              <a:rPr lang="en-US" sz="1428" i="1" dirty="0"/>
              <a:t>Lord Jim O’Neil. Antimicrobial Resistance: Tackling a crisis for the health and wealth of nations. The Review on Antimicrobial Resistance, 2014.</a:t>
            </a:r>
            <a:endParaRPr lang="ru-RU" sz="1428" i="1" dirty="0"/>
          </a:p>
        </p:txBody>
      </p:sp>
      <p:sp>
        <p:nvSpPr>
          <p:cNvPr id="6" name="Прямоугольник 5"/>
          <p:cNvSpPr/>
          <p:nvPr/>
        </p:nvSpPr>
        <p:spPr>
          <a:xfrm>
            <a:off x="610482" y="1143368"/>
            <a:ext cx="11056569" cy="4506162"/>
          </a:xfrm>
          <a:prstGeom prst="rect">
            <a:avLst/>
          </a:prstGeom>
        </p:spPr>
        <p:txBody>
          <a:bodyPr wrap="square" lIns="107752" tIns="53876" rIns="107752" bIns="53876">
            <a:spAutoFit/>
          </a:bodyPr>
          <a:lstStyle/>
          <a:p>
            <a:pPr marL="2232880" lvl="4" indent="-404080" algn="just">
              <a:buFont typeface="Wingdings" panose="05000000000000000000" pitchFamily="2" charset="2"/>
              <a:buChar char="Ø"/>
            </a:pPr>
            <a:r>
              <a:rPr lang="ru-RU" sz="1905" dirty="0" smtClean="0">
                <a:solidFill>
                  <a:schemeClr val="bg2">
                    <a:lumMod val="10000"/>
                  </a:schemeClr>
                </a:solidFill>
              </a:rPr>
              <a:t>  </a:t>
            </a:r>
            <a:r>
              <a:rPr lang="en-US" sz="1905" dirty="0" smtClean="0">
                <a:solidFill>
                  <a:schemeClr val="bg2">
                    <a:lumMod val="10000"/>
                  </a:schemeClr>
                </a:solidFill>
              </a:rPr>
              <a:t>According </a:t>
            </a:r>
            <a:r>
              <a:rPr lang="en-US" sz="1905" dirty="0">
                <a:solidFill>
                  <a:schemeClr val="bg2">
                    <a:lumMod val="10000"/>
                  </a:schemeClr>
                </a:solidFill>
              </a:rPr>
              <a:t>to WHO, resistance of pathogenic bacteria to antimicrobial drugs is to date one </a:t>
            </a:r>
            <a:r>
              <a:rPr lang="en-US" sz="1905" dirty="0" smtClean="0">
                <a:solidFill>
                  <a:schemeClr val="bg2">
                    <a:lumMod val="10000"/>
                  </a:schemeClr>
                </a:solidFill>
              </a:rPr>
              <a:t>of the </a:t>
            </a:r>
            <a:r>
              <a:rPr lang="en-US" sz="1905" dirty="0">
                <a:solidFill>
                  <a:schemeClr val="bg2">
                    <a:lumMod val="10000"/>
                  </a:schemeClr>
                </a:solidFill>
              </a:rPr>
              <a:t>most serious global threats to mankind</a:t>
            </a:r>
            <a:r>
              <a:rPr lang="ru-RU" sz="1905" dirty="0">
                <a:solidFill>
                  <a:schemeClr val="bg2">
                    <a:lumMod val="10000"/>
                  </a:schemeClr>
                </a:solidFill>
              </a:rPr>
              <a:t>.</a:t>
            </a:r>
          </a:p>
          <a:p>
            <a:pPr indent="424232" algn="just"/>
            <a:endParaRPr lang="ru-RU" sz="1905" dirty="0">
              <a:solidFill>
                <a:schemeClr val="bg2">
                  <a:lumMod val="10000"/>
                </a:schemeClr>
              </a:solidFill>
            </a:endParaRPr>
          </a:p>
          <a:p>
            <a:pPr marL="404080" indent="-404080" algn="just">
              <a:buFont typeface="Wingdings" panose="05000000000000000000" pitchFamily="2" charset="2"/>
              <a:buChar char="Ø"/>
            </a:pPr>
            <a:r>
              <a:rPr lang="en-US" sz="1905" dirty="0">
                <a:solidFill>
                  <a:schemeClr val="bg2">
                    <a:lumMod val="10000"/>
                  </a:schemeClr>
                </a:solidFill>
              </a:rPr>
              <a:t>In Europe alone in </a:t>
            </a:r>
            <a:r>
              <a:rPr lang="ru-RU" sz="1905" dirty="0">
                <a:solidFill>
                  <a:schemeClr val="bg2">
                    <a:lumMod val="10000"/>
                  </a:schemeClr>
                </a:solidFill>
              </a:rPr>
              <a:t>201</a:t>
            </a:r>
            <a:r>
              <a:rPr lang="en-US" sz="1905" dirty="0">
                <a:solidFill>
                  <a:schemeClr val="bg2">
                    <a:lumMod val="10000"/>
                  </a:schemeClr>
                </a:solidFill>
              </a:rPr>
              <a:t>1</a:t>
            </a:r>
            <a:r>
              <a:rPr lang="ru-RU" sz="1905" dirty="0">
                <a:solidFill>
                  <a:schemeClr val="bg2">
                    <a:lumMod val="10000"/>
                  </a:schemeClr>
                </a:solidFill>
              </a:rPr>
              <a:t> </a:t>
            </a:r>
            <a:r>
              <a:rPr lang="en-US" sz="1905" dirty="0">
                <a:solidFill>
                  <a:schemeClr val="bg2">
                    <a:lumMod val="10000"/>
                  </a:schemeClr>
                </a:solidFill>
              </a:rPr>
              <a:t>resistant microorganisms led to death of </a:t>
            </a:r>
            <a:r>
              <a:rPr lang="ru-RU" sz="1905" dirty="0">
                <a:solidFill>
                  <a:schemeClr val="bg2">
                    <a:lumMod val="10000"/>
                  </a:schemeClr>
                </a:solidFill>
              </a:rPr>
              <a:t>37000 </a:t>
            </a:r>
            <a:r>
              <a:rPr lang="en-US" sz="1905" dirty="0">
                <a:solidFill>
                  <a:schemeClr val="bg2">
                    <a:lumMod val="10000"/>
                  </a:schemeClr>
                </a:solidFill>
              </a:rPr>
              <a:t>people and financial  losses of </a:t>
            </a:r>
            <a:r>
              <a:rPr lang="ru-RU" sz="1905" dirty="0">
                <a:solidFill>
                  <a:schemeClr val="bg2">
                    <a:lumMod val="10000"/>
                  </a:schemeClr>
                </a:solidFill>
              </a:rPr>
              <a:t>7 </a:t>
            </a:r>
            <a:r>
              <a:rPr lang="en-US" sz="1905" dirty="0">
                <a:solidFill>
                  <a:schemeClr val="bg2">
                    <a:lumMod val="10000"/>
                  </a:schemeClr>
                </a:solidFill>
              </a:rPr>
              <a:t>billion euro</a:t>
            </a:r>
            <a:r>
              <a:rPr lang="ru-RU" sz="1905" dirty="0">
                <a:solidFill>
                  <a:schemeClr val="bg2">
                    <a:lumMod val="10000"/>
                  </a:schemeClr>
                </a:solidFill>
              </a:rPr>
              <a:t>.*</a:t>
            </a:r>
          </a:p>
          <a:p>
            <a:pPr marL="404080" indent="-404080" algn="just"/>
            <a:r>
              <a:rPr lang="ru-RU" sz="1905" dirty="0">
                <a:solidFill>
                  <a:schemeClr val="bg2">
                    <a:lumMod val="10000"/>
                  </a:schemeClr>
                </a:solidFill>
              </a:rPr>
              <a:t>	</a:t>
            </a:r>
            <a:endParaRPr lang="ru-RU" sz="1905" i="1" dirty="0">
              <a:solidFill>
                <a:schemeClr val="bg2">
                  <a:lumMod val="10000"/>
                </a:schemeClr>
              </a:solidFill>
            </a:endParaRPr>
          </a:p>
          <a:p>
            <a:pPr marL="404080" indent="-404080" algn="just">
              <a:buFont typeface="Wingdings" panose="05000000000000000000" pitchFamily="2" charset="2"/>
              <a:buChar char="Ø"/>
            </a:pPr>
            <a:r>
              <a:rPr lang="ru-RU" sz="1905" dirty="0">
                <a:solidFill>
                  <a:schemeClr val="bg2">
                    <a:lumMod val="10000"/>
                  </a:schemeClr>
                </a:solidFill>
              </a:rPr>
              <a:t> </a:t>
            </a:r>
            <a:r>
              <a:rPr lang="en-US" sz="1905" dirty="0">
                <a:solidFill>
                  <a:schemeClr val="bg2">
                    <a:lumMod val="10000"/>
                  </a:schemeClr>
                </a:solidFill>
              </a:rPr>
              <a:t>In USA resistant bacteria annually infect more than 2 million people</a:t>
            </a:r>
            <a:r>
              <a:rPr lang="ru-RU" sz="1905" dirty="0">
                <a:solidFill>
                  <a:schemeClr val="bg2">
                    <a:lumMod val="10000"/>
                  </a:schemeClr>
                </a:solidFill>
              </a:rPr>
              <a:t>, </a:t>
            </a:r>
            <a:r>
              <a:rPr lang="en-US" sz="1905" dirty="0">
                <a:solidFill>
                  <a:schemeClr val="bg2">
                    <a:lumMod val="10000"/>
                  </a:schemeClr>
                </a:solidFill>
              </a:rPr>
              <a:t>of which </a:t>
            </a:r>
            <a:r>
              <a:rPr lang="ru-RU" sz="1905" dirty="0">
                <a:solidFill>
                  <a:schemeClr val="bg2">
                    <a:lumMod val="10000"/>
                  </a:schemeClr>
                </a:solidFill>
              </a:rPr>
              <a:t>23000 </a:t>
            </a:r>
            <a:r>
              <a:rPr lang="en-US" sz="1905" dirty="0">
                <a:solidFill>
                  <a:schemeClr val="bg2">
                    <a:lumMod val="10000"/>
                  </a:schemeClr>
                </a:solidFill>
              </a:rPr>
              <a:t>die</a:t>
            </a:r>
            <a:r>
              <a:rPr lang="ru-RU" sz="1905" dirty="0">
                <a:solidFill>
                  <a:schemeClr val="bg2">
                    <a:lumMod val="10000"/>
                  </a:schemeClr>
                </a:solidFill>
              </a:rPr>
              <a:t>, </a:t>
            </a:r>
            <a:r>
              <a:rPr lang="en-US" sz="1905" dirty="0">
                <a:solidFill>
                  <a:schemeClr val="bg2">
                    <a:lumMod val="10000"/>
                  </a:schemeClr>
                </a:solidFill>
              </a:rPr>
              <a:t>and economical losses related to minimization of resistant bacteria dissemination are </a:t>
            </a:r>
            <a:r>
              <a:rPr lang="en-US" sz="1905" dirty="0" err="1">
                <a:solidFill>
                  <a:schemeClr val="bg2">
                    <a:lumMod val="10000"/>
                  </a:schemeClr>
                </a:solidFill>
              </a:rPr>
              <a:t>appoximately</a:t>
            </a:r>
            <a:r>
              <a:rPr lang="en-US" sz="1905" dirty="0">
                <a:solidFill>
                  <a:schemeClr val="bg2">
                    <a:lumMod val="10000"/>
                  </a:schemeClr>
                </a:solidFill>
              </a:rPr>
              <a:t> </a:t>
            </a:r>
            <a:r>
              <a:rPr lang="ru-RU" sz="1905" dirty="0">
                <a:solidFill>
                  <a:schemeClr val="bg2">
                    <a:lumMod val="10000"/>
                  </a:schemeClr>
                </a:solidFill>
              </a:rPr>
              <a:t> </a:t>
            </a:r>
            <a:r>
              <a:rPr lang="en-US" sz="1905" dirty="0">
                <a:solidFill>
                  <a:schemeClr val="bg2">
                    <a:lumMod val="10000"/>
                  </a:schemeClr>
                </a:solidFill>
              </a:rPr>
              <a:t>20 billion dollars per year</a:t>
            </a:r>
            <a:r>
              <a:rPr lang="ru-RU" sz="1905" dirty="0">
                <a:solidFill>
                  <a:schemeClr val="bg2">
                    <a:lumMod val="10000"/>
                  </a:schemeClr>
                </a:solidFill>
              </a:rPr>
              <a:t>.**</a:t>
            </a:r>
          </a:p>
          <a:p>
            <a:pPr marL="404080" indent="-404080" algn="just">
              <a:buFont typeface="Wingdings" panose="05000000000000000000" pitchFamily="2" charset="2"/>
              <a:buChar char="Ø"/>
            </a:pPr>
            <a:endParaRPr lang="ru-RU" sz="1905" dirty="0">
              <a:solidFill>
                <a:schemeClr val="bg2">
                  <a:lumMod val="10000"/>
                </a:schemeClr>
              </a:solidFill>
            </a:endParaRPr>
          </a:p>
          <a:p>
            <a:pPr marL="404080" indent="-404080" algn="just">
              <a:buFont typeface="Wingdings" panose="05000000000000000000" pitchFamily="2" charset="2"/>
              <a:buChar char="Ø"/>
            </a:pPr>
            <a:r>
              <a:rPr lang="en-US" sz="1905" dirty="0">
                <a:solidFill>
                  <a:schemeClr val="bg2">
                    <a:lumMod val="10000"/>
                  </a:schemeClr>
                </a:solidFill>
              </a:rPr>
              <a:t>Globally, according to WHO, number of infections caused by resistant bacteria raises constantly</a:t>
            </a:r>
            <a:r>
              <a:rPr lang="ru-RU" sz="1905" dirty="0">
                <a:solidFill>
                  <a:schemeClr val="bg2">
                    <a:lumMod val="10000"/>
                  </a:schemeClr>
                </a:solidFill>
              </a:rPr>
              <a:t>. </a:t>
            </a:r>
            <a:r>
              <a:rPr lang="en-US" sz="1905" dirty="0">
                <a:solidFill>
                  <a:schemeClr val="bg2">
                    <a:lumMod val="10000"/>
                  </a:schemeClr>
                </a:solidFill>
              </a:rPr>
              <a:t>Some experts forecast</a:t>
            </a:r>
            <a:r>
              <a:rPr lang="ru-RU" sz="1905" dirty="0">
                <a:solidFill>
                  <a:schemeClr val="bg2">
                    <a:lumMod val="10000"/>
                  </a:schemeClr>
                </a:solidFill>
              </a:rPr>
              <a:t>,</a:t>
            </a:r>
            <a:r>
              <a:rPr lang="en-US" sz="1905" dirty="0">
                <a:solidFill>
                  <a:schemeClr val="bg2">
                    <a:lumMod val="10000"/>
                  </a:schemeClr>
                </a:solidFill>
              </a:rPr>
              <a:t> that if the situation does not change, annual mortality caused by resistant infections will be about 400.000 in Europe, 300.000 in North America and 5.000.000 in Asian Region (including Russia)</a:t>
            </a:r>
            <a:r>
              <a:rPr lang="ru-RU" sz="1905" dirty="0">
                <a:solidFill>
                  <a:schemeClr val="bg2">
                    <a:lumMod val="10000"/>
                  </a:schemeClr>
                </a:solidFill>
              </a:rPr>
              <a:t>***</a:t>
            </a:r>
          </a:p>
          <a:p>
            <a:pPr marL="404080" indent="-404080" algn="just"/>
            <a:r>
              <a:rPr lang="ru-RU" sz="1905" dirty="0"/>
              <a:t>	</a:t>
            </a:r>
            <a:endParaRPr lang="ru-RU" sz="1905" i="1" dirty="0">
              <a:solidFill>
                <a:schemeClr val="bg2">
                  <a:lumMod val="10000"/>
                </a:schemeClr>
              </a:solidFill>
            </a:endParaRPr>
          </a:p>
        </p:txBody>
      </p:sp>
    </p:spTree>
    <p:extLst>
      <p:ext uri="{BB962C8B-B14F-4D97-AF65-F5344CB8AC3E}">
        <p14:creationId xmlns:p14="http://schemas.microsoft.com/office/powerpoint/2010/main" xmlns="" val="1722692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20468" y="5733257"/>
          <a:ext cx="2852141" cy="653046"/>
        </p:xfrm>
        <a:graphic>
          <a:graphicData uri="http://schemas.openxmlformats.org/drawingml/2006/table">
            <a:tbl>
              <a:tblPr/>
              <a:tblGrid>
                <a:gridCol w="318756">
                  <a:extLst>
                    <a:ext uri="{9D8B030D-6E8A-4147-A177-3AD203B41FA5}">
                      <a16:colId xmlns:a16="http://schemas.microsoft.com/office/drawing/2014/main" xmlns="" val="20000"/>
                    </a:ext>
                  </a:extLst>
                </a:gridCol>
                <a:gridCol w="2533385">
                  <a:extLst>
                    <a:ext uri="{9D8B030D-6E8A-4147-A177-3AD203B41FA5}">
                      <a16:colId xmlns:a16="http://schemas.microsoft.com/office/drawing/2014/main" xmlns="" val="20001"/>
                    </a:ext>
                  </a:extLst>
                </a:gridCol>
              </a:tblGrid>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rebuchet MS" panose="020B0603020202020204" pitchFamily="34" charset="0"/>
                          <a:cs typeface="Times New Roman" panose="02020603050405020304" pitchFamily="18" charset="0"/>
                        </a:rPr>
                        <a:t>Susceptible</a:t>
                      </a:r>
                      <a:endParaRPr kumimoji="0" lang="ru-RU" altLang="ru-RU" sz="1400" b="0" i="0" u="none" strike="noStrike" cap="none" normalizeH="0" baseline="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Intermediate</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Resistant</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43234" name="TextBox 5"/>
          <p:cNvSpPr txBox="1">
            <a:spLocks noChangeArrowheads="1"/>
          </p:cNvSpPr>
          <p:nvPr/>
        </p:nvSpPr>
        <p:spPr bwMode="auto">
          <a:xfrm>
            <a:off x="7135508" y="5805265"/>
            <a:ext cx="4158417" cy="597271"/>
          </a:xfrm>
          <a:prstGeom prst="rect">
            <a:avLst/>
          </a:prstGeom>
          <a:noFill/>
          <a:ln w="9525">
            <a:noFill/>
            <a:miter lim="800000"/>
            <a:headEnd/>
            <a:tailEnd/>
          </a:ln>
        </p:spPr>
        <p:txBody>
          <a:bodyPr lIns="107752" tIns="53876" rIns="107752" bIns="53876">
            <a:spAutoFit/>
          </a:bodyPr>
          <a:lstStyle/>
          <a:p>
            <a:pPr algn="ctr"/>
            <a:r>
              <a:rPr lang="en-US" altLang="ru-RU" sz="1587" dirty="0">
                <a:latin typeface="Trebuchet MS" pitchFamily="34" charset="0"/>
              </a:rPr>
              <a:t>All isolates were taken from one poultry farm in Yaroslavl oblast.</a:t>
            </a:r>
            <a:endParaRPr lang="ru-RU" altLang="ru-RU" sz="1587" dirty="0">
              <a:latin typeface="Trebuchet MS" pitchFamily="34" charset="0"/>
            </a:endParaRPr>
          </a:p>
        </p:txBody>
      </p:sp>
      <p:sp>
        <p:nvSpPr>
          <p:cNvPr id="43236" name="Прямоугольник 7"/>
          <p:cNvSpPr>
            <a:spLocks noChangeArrowheads="1"/>
          </p:cNvSpPr>
          <p:nvPr/>
        </p:nvSpPr>
        <p:spPr bwMode="auto">
          <a:xfrm>
            <a:off x="945898" y="215901"/>
            <a:ext cx="10441876" cy="548476"/>
          </a:xfrm>
          <a:prstGeom prst="rect">
            <a:avLst/>
          </a:prstGeom>
          <a:noFill/>
          <a:ln w="9525">
            <a:noFill/>
            <a:miter lim="800000"/>
            <a:headEnd/>
            <a:tailEnd/>
          </a:ln>
        </p:spPr>
        <p:txBody>
          <a:bodyPr lIns="107752" tIns="53876" rIns="107752" bIns="53876">
            <a:spAutoFit/>
          </a:bodyPr>
          <a:lstStyle/>
          <a:p>
            <a:pPr algn="ctr"/>
            <a:r>
              <a:rPr lang="en-US" altLang="ru-RU" sz="2857" b="1" dirty="0">
                <a:latin typeface="Trebuchet MS" pitchFamily="34" charset="0"/>
                <a:cs typeface="Times New Roman" pitchFamily="18" charset="0"/>
              </a:rPr>
              <a:t>SOME PRELIMINARY RESULTS FOR </a:t>
            </a:r>
            <a:r>
              <a:rPr lang="en-US" altLang="ru-RU" sz="2857" b="1" dirty="0" err="1">
                <a:latin typeface="Trebuchet MS" pitchFamily="34" charset="0"/>
                <a:cs typeface="Times New Roman" pitchFamily="18" charset="0"/>
              </a:rPr>
              <a:t>E.COLI</a:t>
            </a:r>
            <a:endParaRPr lang="ru-RU" altLang="ru-RU" sz="2857" dirty="0"/>
          </a:p>
        </p:txBody>
      </p:sp>
      <p:graphicFrame>
        <p:nvGraphicFramePr>
          <p:cNvPr id="7" name="Таблица 6"/>
          <p:cNvGraphicFramePr>
            <a:graphicFrameLocks noGrp="1"/>
          </p:cNvGraphicFramePr>
          <p:nvPr/>
        </p:nvGraphicFramePr>
        <p:xfrm>
          <a:off x="520467" y="764707"/>
          <a:ext cx="10773072" cy="4684746"/>
        </p:xfrm>
        <a:graphic>
          <a:graphicData uri="http://schemas.openxmlformats.org/drawingml/2006/table">
            <a:tbl>
              <a:tblPr/>
              <a:tblGrid>
                <a:gridCol w="3092858">
                  <a:extLst>
                    <a:ext uri="{9D8B030D-6E8A-4147-A177-3AD203B41FA5}">
                      <a16:colId xmlns:a16="http://schemas.microsoft.com/office/drawing/2014/main" xmlns="" val="20000"/>
                    </a:ext>
                  </a:extLst>
                </a:gridCol>
                <a:gridCol w="502012">
                  <a:extLst>
                    <a:ext uri="{9D8B030D-6E8A-4147-A177-3AD203B41FA5}">
                      <a16:colId xmlns:a16="http://schemas.microsoft.com/office/drawing/2014/main" xmlns="" val="20001"/>
                    </a:ext>
                  </a:extLst>
                </a:gridCol>
                <a:gridCol w="502012">
                  <a:extLst>
                    <a:ext uri="{9D8B030D-6E8A-4147-A177-3AD203B41FA5}">
                      <a16:colId xmlns:a16="http://schemas.microsoft.com/office/drawing/2014/main" xmlns="" val="20002"/>
                    </a:ext>
                  </a:extLst>
                </a:gridCol>
                <a:gridCol w="502012">
                  <a:extLst>
                    <a:ext uri="{9D8B030D-6E8A-4147-A177-3AD203B41FA5}">
                      <a16:colId xmlns:a16="http://schemas.microsoft.com/office/drawing/2014/main" xmlns="" val="20003"/>
                    </a:ext>
                  </a:extLst>
                </a:gridCol>
                <a:gridCol w="502012">
                  <a:extLst>
                    <a:ext uri="{9D8B030D-6E8A-4147-A177-3AD203B41FA5}">
                      <a16:colId xmlns:a16="http://schemas.microsoft.com/office/drawing/2014/main" xmlns="" val="20004"/>
                    </a:ext>
                  </a:extLst>
                </a:gridCol>
                <a:gridCol w="502012">
                  <a:extLst>
                    <a:ext uri="{9D8B030D-6E8A-4147-A177-3AD203B41FA5}">
                      <a16:colId xmlns:a16="http://schemas.microsoft.com/office/drawing/2014/main" xmlns="" val="20005"/>
                    </a:ext>
                  </a:extLst>
                </a:gridCol>
                <a:gridCol w="507783">
                  <a:extLst>
                    <a:ext uri="{9D8B030D-6E8A-4147-A177-3AD203B41FA5}">
                      <a16:colId xmlns:a16="http://schemas.microsoft.com/office/drawing/2014/main" xmlns="" val="20006"/>
                    </a:ext>
                  </a:extLst>
                </a:gridCol>
                <a:gridCol w="507783">
                  <a:extLst>
                    <a:ext uri="{9D8B030D-6E8A-4147-A177-3AD203B41FA5}">
                      <a16:colId xmlns:a16="http://schemas.microsoft.com/office/drawing/2014/main" xmlns="" val="20007"/>
                    </a:ext>
                  </a:extLst>
                </a:gridCol>
                <a:gridCol w="507783">
                  <a:extLst>
                    <a:ext uri="{9D8B030D-6E8A-4147-A177-3AD203B41FA5}">
                      <a16:colId xmlns:a16="http://schemas.microsoft.com/office/drawing/2014/main" xmlns="" val="20008"/>
                    </a:ext>
                  </a:extLst>
                </a:gridCol>
                <a:gridCol w="507783">
                  <a:extLst>
                    <a:ext uri="{9D8B030D-6E8A-4147-A177-3AD203B41FA5}">
                      <a16:colId xmlns:a16="http://schemas.microsoft.com/office/drawing/2014/main" xmlns="" val="20009"/>
                    </a:ext>
                  </a:extLst>
                </a:gridCol>
                <a:gridCol w="600107">
                  <a:extLst>
                    <a:ext uri="{9D8B030D-6E8A-4147-A177-3AD203B41FA5}">
                      <a16:colId xmlns:a16="http://schemas.microsoft.com/office/drawing/2014/main" xmlns="" val="20010"/>
                    </a:ext>
                  </a:extLst>
                </a:gridCol>
                <a:gridCol w="507783">
                  <a:extLst>
                    <a:ext uri="{9D8B030D-6E8A-4147-A177-3AD203B41FA5}">
                      <a16:colId xmlns:a16="http://schemas.microsoft.com/office/drawing/2014/main" xmlns="" val="20011"/>
                    </a:ext>
                  </a:extLst>
                </a:gridCol>
                <a:gridCol w="507783">
                  <a:extLst>
                    <a:ext uri="{9D8B030D-6E8A-4147-A177-3AD203B41FA5}">
                      <a16:colId xmlns:a16="http://schemas.microsoft.com/office/drawing/2014/main" xmlns="" val="20012"/>
                    </a:ext>
                  </a:extLst>
                </a:gridCol>
                <a:gridCol w="507783">
                  <a:extLst>
                    <a:ext uri="{9D8B030D-6E8A-4147-A177-3AD203B41FA5}">
                      <a16:colId xmlns:a16="http://schemas.microsoft.com/office/drawing/2014/main" xmlns="" val="20013"/>
                    </a:ext>
                  </a:extLst>
                </a:gridCol>
                <a:gridCol w="507783">
                  <a:extLst>
                    <a:ext uri="{9D8B030D-6E8A-4147-A177-3AD203B41FA5}">
                      <a16:colId xmlns:a16="http://schemas.microsoft.com/office/drawing/2014/main" xmlns="" val="20014"/>
                    </a:ext>
                  </a:extLst>
                </a:gridCol>
                <a:gridCol w="507783">
                  <a:extLst>
                    <a:ext uri="{9D8B030D-6E8A-4147-A177-3AD203B41FA5}">
                      <a16:colId xmlns:a16="http://schemas.microsoft.com/office/drawing/2014/main" xmlns="" val="20015"/>
                    </a:ext>
                  </a:extLst>
                </a:gridCol>
              </a:tblGrid>
              <a:tr h="348961">
                <a:tc gridSpan="16">
                  <a:txBody>
                    <a:bodyPr/>
                    <a:lstStyle/>
                    <a:p>
                      <a:pPr algn="l" fontAlgn="b"/>
                      <a:r>
                        <a:rPr lang="ru-RU" sz="1600" b="1" i="0" u="none" strike="noStrike" dirty="0" smtClean="0">
                          <a:solidFill>
                            <a:srgbClr val="000000"/>
                          </a:solidFill>
                          <a:latin typeface="Calibri"/>
                        </a:rPr>
                        <a:t>                                                           </a:t>
                      </a:r>
                      <a:r>
                        <a:rPr lang="en-US" sz="1600" b="1" i="0" u="none" strike="noStrike" dirty="0" smtClean="0">
                          <a:solidFill>
                            <a:srgbClr val="000000"/>
                          </a:solidFill>
                          <a:latin typeface="Calibri"/>
                        </a:rPr>
                        <a:t>Clinical </a:t>
                      </a:r>
                      <a:r>
                        <a:rPr lang="en-US" sz="1600" b="1" i="0" u="none" strike="noStrike" dirty="0">
                          <a:solidFill>
                            <a:srgbClr val="000000"/>
                          </a:solidFill>
                          <a:latin typeface="Calibri"/>
                        </a:rPr>
                        <a:t>Resistance (</a:t>
                      </a:r>
                      <a:r>
                        <a:rPr lang="en-US" sz="1600" b="1" i="0" u="none" strike="noStrike" dirty="0" err="1">
                          <a:solidFill>
                            <a:srgbClr val="000000"/>
                          </a:solidFill>
                          <a:latin typeface="Calibri"/>
                        </a:rPr>
                        <a:t>EUCAST</a:t>
                      </a:r>
                      <a:r>
                        <a:rPr lang="en-US" sz="1600" b="1" i="0" u="none" strike="noStrike" dirty="0">
                          <a:solidFill>
                            <a:srgbClr val="000000"/>
                          </a:solidFill>
                          <a:latin typeface="Calibri"/>
                        </a:rPr>
                        <a:t>/</a:t>
                      </a:r>
                      <a:r>
                        <a:rPr lang="en-US" sz="1600" b="1" i="0" u="none" strike="noStrike" dirty="0" err="1">
                          <a:solidFill>
                            <a:srgbClr val="000000"/>
                          </a:solidFill>
                          <a:latin typeface="Calibri"/>
                        </a:rPr>
                        <a:t>MAKMAX</a:t>
                      </a:r>
                      <a:r>
                        <a:rPr lang="en-US" sz="1600" b="1" i="0" u="none" strike="noStrike" dirty="0">
                          <a:solidFill>
                            <a:srgbClr val="000000"/>
                          </a:solidFill>
                          <a:latin typeface="Calibri"/>
                        </a:rPr>
                        <a:t> Breakpoints)</a:t>
                      </a:r>
                    </a:p>
                  </a:txBody>
                  <a:tcPr marL="12500" marR="12500" marT="95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1600" b="1"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1"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1"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97205">
                <a:tc>
                  <a:txBody>
                    <a:bodyPr/>
                    <a:lstStyle/>
                    <a:p>
                      <a:pPr algn="l" fontAlgn="b"/>
                      <a:r>
                        <a:rPr lang="en-US" sz="1600" b="1" i="0" u="none" strike="noStrike">
                          <a:solidFill>
                            <a:srgbClr val="000000"/>
                          </a:solidFill>
                          <a:latin typeface="Calibri"/>
                        </a:rPr>
                        <a:t>Antibiotic, number of isolate</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4</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18</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32</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1</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5</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6</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dirty="0">
                          <a:solidFill>
                            <a:srgbClr val="000000"/>
                          </a:solidFill>
                          <a:latin typeface="Calibri"/>
                        </a:rPr>
                        <a:t>34</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7</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3</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24</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37</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23</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8</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a:solidFill>
                            <a:srgbClr val="000000"/>
                          </a:solidFill>
                          <a:latin typeface="Calibri"/>
                        </a:rPr>
                        <a:t>19</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ru-RU" sz="1600" b="1" i="0" u="none" strike="noStrike" dirty="0">
                          <a:solidFill>
                            <a:srgbClr val="000000"/>
                          </a:solidFill>
                          <a:latin typeface="Calibri"/>
                        </a:rPr>
                        <a:t>36</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383858">
                <a:tc>
                  <a:txBody>
                    <a:bodyPr/>
                    <a:lstStyle/>
                    <a:p>
                      <a:pPr algn="l" fontAlgn="b"/>
                      <a:r>
                        <a:rPr lang="en-US" sz="1600" b="0" i="0" u="none" strike="noStrike">
                          <a:solidFill>
                            <a:srgbClr val="000000"/>
                          </a:solidFill>
                          <a:latin typeface="Calibri"/>
                        </a:rPr>
                        <a:t>Ampicillin</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383858">
                <a:tc>
                  <a:txBody>
                    <a:bodyPr/>
                    <a:lstStyle/>
                    <a:p>
                      <a:pPr algn="l" fontAlgn="b"/>
                      <a:r>
                        <a:rPr lang="en-US" sz="1600" b="0" i="0" u="none" strike="noStrike">
                          <a:solidFill>
                            <a:srgbClr val="000000"/>
                          </a:solidFill>
                          <a:latin typeface="Calibri"/>
                        </a:rPr>
                        <a:t>Amoxicillin</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383858">
                <a:tc>
                  <a:txBody>
                    <a:bodyPr/>
                    <a:lstStyle/>
                    <a:p>
                      <a:pPr algn="l" fontAlgn="b"/>
                      <a:r>
                        <a:rPr lang="en-US" sz="1600" b="0" i="0" u="none" strike="noStrike">
                          <a:solidFill>
                            <a:srgbClr val="000000"/>
                          </a:solidFill>
                          <a:latin typeface="Calibri"/>
                        </a:rPr>
                        <a:t>Ceftiofur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83858">
                <a:tc>
                  <a:txBody>
                    <a:bodyPr/>
                    <a:lstStyle/>
                    <a:p>
                      <a:pPr algn="l" fontAlgn="b"/>
                      <a:r>
                        <a:rPr lang="en-US" sz="1600" b="0" i="0" u="none" strike="noStrike">
                          <a:solidFill>
                            <a:srgbClr val="000000"/>
                          </a:solidFill>
                          <a:latin typeface="Calibri"/>
                        </a:rPr>
                        <a:t>Tetracyclin</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I</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I</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383858">
                <a:tc>
                  <a:txBody>
                    <a:bodyPr/>
                    <a:lstStyle/>
                    <a:p>
                      <a:pPr algn="l" fontAlgn="b"/>
                      <a:r>
                        <a:rPr lang="en-US" sz="1600" b="0" i="0" u="none" strike="noStrike">
                          <a:solidFill>
                            <a:srgbClr val="000000"/>
                          </a:solidFill>
                          <a:latin typeface="Calibri"/>
                        </a:rPr>
                        <a:t>Gentamicin</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83858">
                <a:tc>
                  <a:txBody>
                    <a:bodyPr/>
                    <a:lstStyle/>
                    <a:p>
                      <a:pPr algn="l" fontAlgn="b"/>
                      <a:r>
                        <a:rPr lang="en-US" sz="1600" b="0" i="0" u="none" strike="noStrike">
                          <a:solidFill>
                            <a:srgbClr val="000000"/>
                          </a:solidFill>
                          <a:latin typeface="Calibri"/>
                        </a:rPr>
                        <a:t>Spectinomycin</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383858">
                <a:tc>
                  <a:txBody>
                    <a:bodyPr/>
                    <a:lstStyle/>
                    <a:p>
                      <a:pPr algn="l" fontAlgn="b"/>
                      <a:r>
                        <a:rPr lang="en-US" sz="1600" b="0" i="0" u="none" strike="noStrike">
                          <a:solidFill>
                            <a:srgbClr val="000000"/>
                          </a:solidFill>
                          <a:latin typeface="Calibri"/>
                        </a:rPr>
                        <a:t>Florfenicol</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383858">
                <a:tc>
                  <a:txBody>
                    <a:bodyPr/>
                    <a:lstStyle/>
                    <a:p>
                      <a:pPr algn="l" fontAlgn="b"/>
                      <a:r>
                        <a:rPr lang="en-US" sz="1600" b="0" i="0" u="none" strike="noStrike">
                          <a:solidFill>
                            <a:srgbClr val="000000"/>
                          </a:solidFill>
                          <a:latin typeface="Calibri"/>
                        </a:rPr>
                        <a:t>Chloramfenicol</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6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9"/>
                  </a:ext>
                </a:extLst>
              </a:tr>
              <a:tr h="383858">
                <a:tc>
                  <a:txBody>
                    <a:bodyPr/>
                    <a:lstStyle/>
                    <a:p>
                      <a:pPr algn="l" fontAlgn="b"/>
                      <a:r>
                        <a:rPr lang="en-US" sz="1600" b="0" i="0" u="none" strike="noStrike">
                          <a:solidFill>
                            <a:srgbClr val="000000"/>
                          </a:solidFill>
                          <a:latin typeface="Calibri"/>
                        </a:rPr>
                        <a:t>Marbofloxacin</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383858">
                <a:tc>
                  <a:txBody>
                    <a:bodyPr/>
                    <a:lstStyle/>
                    <a:p>
                      <a:pPr algn="l" fontAlgn="b"/>
                      <a:r>
                        <a:rPr lang="en-US" sz="1600" b="0" i="0" u="none" strike="noStrike" dirty="0" err="1">
                          <a:solidFill>
                            <a:srgbClr val="000000"/>
                          </a:solidFill>
                          <a:latin typeface="Calibri"/>
                        </a:rPr>
                        <a:t>Rifampicin</a:t>
                      </a:r>
                      <a:endParaRPr lang="en-US" sz="1600" b="0" i="0" u="none" strike="noStrike" dirty="0">
                        <a:solidFill>
                          <a:srgbClr val="000000"/>
                        </a:solidFill>
                        <a:latin typeface="Calibri"/>
                      </a:endParaRP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600" b="0" i="0" u="none" strike="noStrike" dirty="0">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bl>
          </a:graphicData>
        </a:graphic>
      </p:graphicFrame>
      <p:pic>
        <p:nvPicPr>
          <p:cNvPr id="8" name="Рисунок 7" descr="Картинки по запросу E.coli logo"/>
          <p:cNvPicPr/>
          <p:nvPr/>
        </p:nvPicPr>
        <p:blipFill>
          <a:blip r:embed="rId2" cstate="print"/>
          <a:srcRect/>
          <a:stretch>
            <a:fillRect/>
          </a:stretch>
        </p:blipFill>
        <p:spPr bwMode="auto">
          <a:xfrm>
            <a:off x="9600239" y="2"/>
            <a:ext cx="2495884" cy="951230"/>
          </a:xfrm>
          <a:prstGeom prst="rect">
            <a:avLst/>
          </a:prstGeom>
          <a:noFill/>
          <a:ln w="9525">
            <a:noFill/>
            <a:miter lim="800000"/>
            <a:headEnd/>
            <a:tailEnd/>
          </a:ln>
        </p:spPr>
      </p:pic>
    </p:spTree>
    <p:extLst>
      <p:ext uri="{BB962C8B-B14F-4D97-AF65-F5344CB8AC3E}">
        <p14:creationId xmlns:p14="http://schemas.microsoft.com/office/powerpoint/2010/main" xmlns="" val="4170817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20468" y="5733257"/>
          <a:ext cx="2852141" cy="653046"/>
        </p:xfrm>
        <a:graphic>
          <a:graphicData uri="http://schemas.openxmlformats.org/drawingml/2006/table">
            <a:tbl>
              <a:tblPr/>
              <a:tblGrid>
                <a:gridCol w="318756">
                  <a:extLst>
                    <a:ext uri="{9D8B030D-6E8A-4147-A177-3AD203B41FA5}">
                      <a16:colId xmlns:a16="http://schemas.microsoft.com/office/drawing/2014/main" xmlns="" val="20000"/>
                    </a:ext>
                  </a:extLst>
                </a:gridCol>
                <a:gridCol w="2533385">
                  <a:extLst>
                    <a:ext uri="{9D8B030D-6E8A-4147-A177-3AD203B41FA5}">
                      <a16:colId xmlns:a16="http://schemas.microsoft.com/office/drawing/2014/main" xmlns="" val="20001"/>
                    </a:ext>
                  </a:extLst>
                </a:gridCol>
              </a:tblGrid>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rebuchet MS" panose="020B0603020202020204" pitchFamily="34" charset="0"/>
                          <a:cs typeface="Times New Roman" panose="02020603050405020304" pitchFamily="18" charset="0"/>
                        </a:rPr>
                        <a:t>Susceptible</a:t>
                      </a:r>
                      <a:endParaRPr kumimoji="0" lang="ru-RU" altLang="ru-RU" sz="1400" b="0" i="0" u="none" strike="noStrike" cap="none" normalizeH="0" baseline="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Intermediate</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Resistant</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43234" name="TextBox 5"/>
          <p:cNvSpPr txBox="1">
            <a:spLocks noChangeArrowheads="1"/>
          </p:cNvSpPr>
          <p:nvPr/>
        </p:nvSpPr>
        <p:spPr bwMode="auto">
          <a:xfrm>
            <a:off x="7135508" y="5805266"/>
            <a:ext cx="4158417" cy="597271"/>
          </a:xfrm>
          <a:prstGeom prst="rect">
            <a:avLst/>
          </a:prstGeom>
          <a:noFill/>
          <a:ln w="9525">
            <a:noFill/>
            <a:miter lim="800000"/>
            <a:headEnd/>
            <a:tailEnd/>
          </a:ln>
        </p:spPr>
        <p:txBody>
          <a:bodyPr lIns="107752" tIns="53876" rIns="107752" bIns="53876">
            <a:spAutoFit/>
          </a:bodyPr>
          <a:lstStyle/>
          <a:p>
            <a:pPr algn="ctr"/>
            <a:r>
              <a:rPr lang="en-US" altLang="ru-RU" sz="1587" dirty="0">
                <a:latin typeface="Trebuchet MS" pitchFamily="34" charset="0"/>
              </a:rPr>
              <a:t>Isolates were taken from different food and feed samples from Novosibirsk region.</a:t>
            </a:r>
            <a:endParaRPr lang="ru-RU" altLang="ru-RU" sz="1587" dirty="0">
              <a:latin typeface="Trebuchet MS" pitchFamily="34" charset="0"/>
            </a:endParaRPr>
          </a:p>
        </p:txBody>
      </p:sp>
      <p:sp>
        <p:nvSpPr>
          <p:cNvPr id="43236" name="Прямоугольник 7"/>
          <p:cNvSpPr>
            <a:spLocks noChangeArrowheads="1"/>
          </p:cNvSpPr>
          <p:nvPr/>
        </p:nvSpPr>
        <p:spPr bwMode="auto">
          <a:xfrm>
            <a:off x="945898" y="215901"/>
            <a:ext cx="10441876" cy="548476"/>
          </a:xfrm>
          <a:prstGeom prst="rect">
            <a:avLst/>
          </a:prstGeom>
          <a:noFill/>
          <a:ln w="9525">
            <a:noFill/>
            <a:miter lim="800000"/>
            <a:headEnd/>
            <a:tailEnd/>
          </a:ln>
        </p:spPr>
        <p:txBody>
          <a:bodyPr lIns="107752" tIns="53876" rIns="107752" bIns="53876">
            <a:spAutoFit/>
          </a:bodyPr>
          <a:lstStyle/>
          <a:p>
            <a:pPr algn="ctr"/>
            <a:r>
              <a:rPr lang="ru-RU" altLang="ru-RU" sz="2857" b="1" dirty="0" smtClean="0">
                <a:latin typeface="Trebuchet MS" pitchFamily="34" charset="0"/>
                <a:cs typeface="Times New Roman" pitchFamily="18" charset="0"/>
              </a:rPr>
              <a:t>      </a:t>
            </a:r>
            <a:r>
              <a:rPr lang="en-US" altLang="ru-RU" sz="2857" b="1" dirty="0" smtClean="0">
                <a:latin typeface="Trebuchet MS" pitchFamily="34" charset="0"/>
                <a:cs typeface="Times New Roman" pitchFamily="18" charset="0"/>
              </a:rPr>
              <a:t>SOME </a:t>
            </a:r>
            <a:r>
              <a:rPr lang="en-US" altLang="ru-RU" sz="2857" b="1" dirty="0">
                <a:latin typeface="Trebuchet MS" pitchFamily="34" charset="0"/>
                <a:cs typeface="Times New Roman" pitchFamily="18" charset="0"/>
              </a:rPr>
              <a:t>PRELIMINARY RESULTS FOR SALMONELLA</a:t>
            </a:r>
            <a:endParaRPr lang="ru-RU" altLang="ru-RU" sz="2857" dirty="0"/>
          </a:p>
        </p:txBody>
      </p:sp>
      <p:graphicFrame>
        <p:nvGraphicFramePr>
          <p:cNvPr id="9" name="Таблица 8"/>
          <p:cNvGraphicFramePr>
            <a:graphicFrameLocks noGrp="1"/>
          </p:cNvGraphicFramePr>
          <p:nvPr/>
        </p:nvGraphicFramePr>
        <p:xfrm>
          <a:off x="614968" y="908721"/>
          <a:ext cx="10489563" cy="4569354"/>
        </p:xfrm>
        <a:graphic>
          <a:graphicData uri="http://schemas.openxmlformats.org/drawingml/2006/table">
            <a:tbl>
              <a:tblPr/>
              <a:tblGrid>
                <a:gridCol w="2594979">
                  <a:extLst>
                    <a:ext uri="{9D8B030D-6E8A-4147-A177-3AD203B41FA5}">
                      <a16:colId xmlns:a16="http://schemas.microsoft.com/office/drawing/2014/main" xmlns="" val="20000"/>
                    </a:ext>
                  </a:extLst>
                </a:gridCol>
                <a:gridCol w="877176">
                  <a:extLst>
                    <a:ext uri="{9D8B030D-6E8A-4147-A177-3AD203B41FA5}">
                      <a16:colId xmlns:a16="http://schemas.microsoft.com/office/drawing/2014/main" xmlns="" val="20001"/>
                    </a:ext>
                  </a:extLst>
                </a:gridCol>
                <a:gridCol w="779712">
                  <a:extLst>
                    <a:ext uri="{9D8B030D-6E8A-4147-A177-3AD203B41FA5}">
                      <a16:colId xmlns:a16="http://schemas.microsoft.com/office/drawing/2014/main" xmlns="" val="20002"/>
                    </a:ext>
                  </a:extLst>
                </a:gridCol>
                <a:gridCol w="779712">
                  <a:extLst>
                    <a:ext uri="{9D8B030D-6E8A-4147-A177-3AD203B41FA5}">
                      <a16:colId xmlns:a16="http://schemas.microsoft.com/office/drawing/2014/main" xmlns="" val="20003"/>
                    </a:ext>
                  </a:extLst>
                </a:gridCol>
                <a:gridCol w="779712">
                  <a:extLst>
                    <a:ext uri="{9D8B030D-6E8A-4147-A177-3AD203B41FA5}">
                      <a16:colId xmlns:a16="http://schemas.microsoft.com/office/drawing/2014/main" xmlns="" val="20004"/>
                    </a:ext>
                  </a:extLst>
                </a:gridCol>
                <a:gridCol w="779712">
                  <a:extLst>
                    <a:ext uri="{9D8B030D-6E8A-4147-A177-3AD203B41FA5}">
                      <a16:colId xmlns:a16="http://schemas.microsoft.com/office/drawing/2014/main" xmlns="" val="20005"/>
                    </a:ext>
                  </a:extLst>
                </a:gridCol>
                <a:gridCol w="779712">
                  <a:extLst>
                    <a:ext uri="{9D8B030D-6E8A-4147-A177-3AD203B41FA5}">
                      <a16:colId xmlns:a16="http://schemas.microsoft.com/office/drawing/2014/main" xmlns="" val="20006"/>
                    </a:ext>
                  </a:extLst>
                </a:gridCol>
                <a:gridCol w="779712">
                  <a:extLst>
                    <a:ext uri="{9D8B030D-6E8A-4147-A177-3AD203B41FA5}">
                      <a16:colId xmlns:a16="http://schemas.microsoft.com/office/drawing/2014/main" xmlns="" val="20007"/>
                    </a:ext>
                  </a:extLst>
                </a:gridCol>
                <a:gridCol w="779712">
                  <a:extLst>
                    <a:ext uri="{9D8B030D-6E8A-4147-A177-3AD203B41FA5}">
                      <a16:colId xmlns:a16="http://schemas.microsoft.com/office/drawing/2014/main" xmlns="" val="20008"/>
                    </a:ext>
                  </a:extLst>
                </a:gridCol>
                <a:gridCol w="779712">
                  <a:extLst>
                    <a:ext uri="{9D8B030D-6E8A-4147-A177-3AD203B41FA5}">
                      <a16:colId xmlns:a16="http://schemas.microsoft.com/office/drawing/2014/main" xmlns="" val="20009"/>
                    </a:ext>
                  </a:extLst>
                </a:gridCol>
                <a:gridCol w="779712">
                  <a:extLst>
                    <a:ext uri="{9D8B030D-6E8A-4147-A177-3AD203B41FA5}">
                      <a16:colId xmlns:a16="http://schemas.microsoft.com/office/drawing/2014/main" xmlns="" val="20010"/>
                    </a:ext>
                  </a:extLst>
                </a:gridCol>
              </a:tblGrid>
              <a:tr h="298320">
                <a:tc gridSpan="11">
                  <a:txBody>
                    <a:bodyPr/>
                    <a:lstStyle/>
                    <a:p>
                      <a:pPr algn="l" fontAlgn="b"/>
                      <a:r>
                        <a:rPr lang="ru-RU" sz="1600" b="1" i="0" u="none" strike="noStrike" dirty="0" smtClean="0">
                          <a:solidFill>
                            <a:srgbClr val="000000"/>
                          </a:solidFill>
                          <a:latin typeface="Calibri"/>
                        </a:rPr>
                        <a:t>                                                                    </a:t>
                      </a:r>
                      <a:r>
                        <a:rPr lang="en-US" sz="1600" b="1" i="0" u="none" strike="noStrike" dirty="0" smtClean="0">
                          <a:solidFill>
                            <a:srgbClr val="000000"/>
                          </a:solidFill>
                          <a:latin typeface="Calibri"/>
                        </a:rPr>
                        <a:t>Epidemiological </a:t>
                      </a:r>
                      <a:r>
                        <a:rPr lang="en-US" sz="1600" b="1" i="0" u="none" strike="noStrike" dirty="0">
                          <a:solidFill>
                            <a:srgbClr val="000000"/>
                          </a:solidFill>
                          <a:latin typeface="Calibri"/>
                        </a:rPr>
                        <a:t>resistance (</a:t>
                      </a:r>
                      <a:r>
                        <a:rPr lang="en-US" sz="1600" b="1" i="0" u="none" strike="noStrike" dirty="0" err="1">
                          <a:solidFill>
                            <a:srgbClr val="000000"/>
                          </a:solidFill>
                          <a:latin typeface="Calibri"/>
                        </a:rPr>
                        <a:t>EUCAST</a:t>
                      </a:r>
                      <a:r>
                        <a:rPr lang="en-US" sz="1600" b="1" i="0" u="none" strike="noStrike" dirty="0">
                          <a:solidFill>
                            <a:srgbClr val="000000"/>
                          </a:solidFill>
                          <a:latin typeface="Calibri"/>
                        </a:rPr>
                        <a:t> Breakpoints)</a:t>
                      </a:r>
                    </a:p>
                  </a:txBody>
                  <a:tcPr marL="9288" marR="9288" marT="707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pPr algn="l" fontAlgn="b"/>
                      <a:endParaRPr lang="ru-RU" sz="1600" b="0" i="0" u="none" strike="noStrike">
                        <a:solidFill>
                          <a:srgbClr val="000000"/>
                        </a:solidFill>
                        <a:latin typeface="Calibri"/>
                      </a:endParaRPr>
                    </a:p>
                  </a:txBody>
                  <a:tcPr marL="7077" marR="7077" marT="707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7077" marR="7077" marT="707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7077" marR="7077" marT="707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7077" marR="7077" marT="707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7077" marR="7077" marT="707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7077" marR="7077" marT="707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a:solidFill>
                          <a:srgbClr val="000000"/>
                        </a:solidFill>
                        <a:latin typeface="Calibri"/>
                      </a:endParaRPr>
                    </a:p>
                  </a:txBody>
                  <a:tcPr marL="7077" marR="7077" marT="707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600" b="0" i="0" u="none" strike="noStrike" dirty="0">
                        <a:solidFill>
                          <a:srgbClr val="000000"/>
                        </a:solidFill>
                        <a:latin typeface="Calibri"/>
                      </a:endParaRPr>
                    </a:p>
                  </a:txBody>
                  <a:tcPr marL="7077" marR="7077" marT="707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8320">
                <a:tc>
                  <a:txBody>
                    <a:bodyPr/>
                    <a:lstStyle/>
                    <a:p>
                      <a:pPr algn="l" fontAlgn="b"/>
                      <a:r>
                        <a:rPr lang="en-US" sz="1600" b="1" i="0" u="none" strike="noStrike" dirty="0">
                          <a:solidFill>
                            <a:srgbClr val="000000"/>
                          </a:solidFill>
                          <a:latin typeface="Calibri"/>
                        </a:rPr>
                        <a:t>Antibiotic/Isolate</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1600" b="1" i="0" u="none" strike="noStrike" dirty="0" err="1">
                          <a:solidFill>
                            <a:srgbClr val="000000"/>
                          </a:solidFill>
                          <a:latin typeface="Calibri"/>
                        </a:rPr>
                        <a:t>S9</a:t>
                      </a:r>
                      <a:endParaRPr lang="en-US" sz="1600" b="1" i="0" u="none" strike="noStrike" dirty="0">
                        <a:solidFill>
                          <a:srgbClr val="000000"/>
                        </a:solidFill>
                        <a:latin typeface="Calibri"/>
                      </a:endParaRP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1600" b="1" i="0" u="none" strike="noStrike">
                          <a:solidFill>
                            <a:srgbClr val="000000"/>
                          </a:solidFill>
                          <a:latin typeface="Calibri"/>
                        </a:rPr>
                        <a:t>S10</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1600" b="1" i="0" u="none" strike="noStrike">
                          <a:solidFill>
                            <a:srgbClr val="000000"/>
                          </a:solidFill>
                          <a:latin typeface="Calibri"/>
                        </a:rPr>
                        <a:t>S11</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1600" b="1" i="0" u="none" strike="noStrike">
                          <a:solidFill>
                            <a:srgbClr val="000000"/>
                          </a:solidFill>
                          <a:latin typeface="Calibri"/>
                        </a:rPr>
                        <a:t>S12</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1600" b="1" i="0" u="none" strike="noStrike">
                          <a:solidFill>
                            <a:srgbClr val="000000"/>
                          </a:solidFill>
                          <a:latin typeface="Calibri"/>
                        </a:rPr>
                        <a:t>S13</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1600" b="1" i="0" u="none" strike="noStrike">
                          <a:solidFill>
                            <a:srgbClr val="000000"/>
                          </a:solidFill>
                          <a:latin typeface="Calibri"/>
                        </a:rPr>
                        <a:t>S14</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1600" b="1" i="0" u="none" strike="noStrike">
                          <a:solidFill>
                            <a:srgbClr val="000000"/>
                          </a:solidFill>
                          <a:latin typeface="Calibri"/>
                        </a:rPr>
                        <a:t>S25</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1600" b="1" i="0" u="none" strike="noStrike">
                          <a:solidFill>
                            <a:srgbClr val="000000"/>
                          </a:solidFill>
                          <a:latin typeface="Calibri"/>
                        </a:rPr>
                        <a:t>S26</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1600" b="1" i="0" u="none" strike="noStrike">
                          <a:solidFill>
                            <a:srgbClr val="000000"/>
                          </a:solidFill>
                          <a:latin typeface="Calibri"/>
                        </a:rPr>
                        <a:t>S27</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US" sz="1600" b="1" i="0" u="none" strike="noStrike" dirty="0">
                          <a:solidFill>
                            <a:srgbClr val="000000"/>
                          </a:solidFill>
                          <a:latin typeface="Calibri"/>
                        </a:rPr>
                        <a:t>S </a:t>
                      </a:r>
                      <a:r>
                        <a:rPr lang="en-US" sz="1600" b="1" i="0" u="none" strike="noStrike" dirty="0" err="1">
                          <a:solidFill>
                            <a:srgbClr val="000000"/>
                          </a:solidFill>
                          <a:latin typeface="Calibri"/>
                        </a:rPr>
                        <a:t>IF6</a:t>
                      </a:r>
                      <a:endParaRPr lang="en-US" sz="1600" b="1" i="0" u="none" strike="noStrike" dirty="0">
                        <a:solidFill>
                          <a:srgbClr val="000000"/>
                        </a:solidFill>
                        <a:latin typeface="Calibri"/>
                      </a:endParaRP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1"/>
                  </a:ext>
                </a:extLst>
              </a:tr>
              <a:tr h="298320">
                <a:tc>
                  <a:txBody>
                    <a:bodyPr/>
                    <a:lstStyle/>
                    <a:p>
                      <a:pPr algn="l" fontAlgn="b"/>
                      <a:r>
                        <a:rPr lang="en-US" sz="1600" b="0" i="0" u="none" strike="noStrike">
                          <a:solidFill>
                            <a:srgbClr val="000000"/>
                          </a:solidFill>
                          <a:latin typeface="Calibri"/>
                        </a:rPr>
                        <a:t>Ampicillin</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298320">
                <a:tc>
                  <a:txBody>
                    <a:bodyPr/>
                    <a:lstStyle/>
                    <a:p>
                      <a:pPr algn="l" fontAlgn="b"/>
                      <a:r>
                        <a:rPr lang="en-US" sz="1600" b="0" i="0" u="none" strike="noStrike">
                          <a:solidFill>
                            <a:srgbClr val="000000"/>
                          </a:solidFill>
                          <a:latin typeface="Calibri"/>
                        </a:rPr>
                        <a:t>Ceftiofur (vet)</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494757">
                <a:tc>
                  <a:txBody>
                    <a:bodyPr/>
                    <a:lstStyle/>
                    <a:p>
                      <a:pPr algn="l" fontAlgn="b"/>
                      <a:r>
                        <a:rPr lang="en-US" sz="1600" b="0" i="0" u="none" strike="noStrike" dirty="0">
                          <a:solidFill>
                            <a:srgbClr val="000000"/>
                          </a:solidFill>
                          <a:latin typeface="Calibri"/>
                        </a:rPr>
                        <a:t>Ciprofloxacin (II generation)</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298320">
                <a:tc>
                  <a:txBody>
                    <a:bodyPr/>
                    <a:lstStyle/>
                    <a:p>
                      <a:pPr algn="l" fontAlgn="b"/>
                      <a:r>
                        <a:rPr lang="en-US" sz="1600" b="0" i="0" u="none" strike="noStrike">
                          <a:solidFill>
                            <a:srgbClr val="000000"/>
                          </a:solidFill>
                          <a:latin typeface="Calibri"/>
                        </a:rPr>
                        <a:t>Doxicycline</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1600" b="0" i="0" u="none" strike="noStrike">
                          <a:solidFill>
                            <a:srgbClr val="000000"/>
                          </a:solidFill>
                          <a:latin typeface="Calibri"/>
                        </a:rPr>
                        <a:t> </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298320">
                <a:tc>
                  <a:txBody>
                    <a:bodyPr/>
                    <a:lstStyle/>
                    <a:p>
                      <a:pPr algn="l" fontAlgn="b"/>
                      <a:r>
                        <a:rPr lang="en-US" sz="1600" b="0" i="0" u="none" strike="noStrike">
                          <a:solidFill>
                            <a:srgbClr val="000000"/>
                          </a:solidFill>
                          <a:latin typeface="Calibri"/>
                        </a:rPr>
                        <a:t>Tigecycline</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1600" b="0" i="0" u="none" strike="noStrike">
                          <a:solidFill>
                            <a:srgbClr val="000000"/>
                          </a:solidFill>
                          <a:latin typeface="Calibri"/>
                        </a:rPr>
                        <a:t> </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298320">
                <a:tc>
                  <a:txBody>
                    <a:bodyPr/>
                    <a:lstStyle/>
                    <a:p>
                      <a:pPr algn="l" fontAlgn="b"/>
                      <a:r>
                        <a:rPr lang="en-US" sz="1600" b="0" i="0" u="none" strike="noStrike">
                          <a:solidFill>
                            <a:srgbClr val="000000"/>
                          </a:solidFill>
                          <a:latin typeface="Calibri"/>
                        </a:rPr>
                        <a:t>Gentamicin</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298320">
                <a:tc>
                  <a:txBody>
                    <a:bodyPr/>
                    <a:lstStyle/>
                    <a:p>
                      <a:pPr algn="l" fontAlgn="b"/>
                      <a:r>
                        <a:rPr lang="en-US" sz="1600" b="0" i="0" u="none" strike="noStrike">
                          <a:solidFill>
                            <a:srgbClr val="000000"/>
                          </a:solidFill>
                          <a:latin typeface="Calibri"/>
                        </a:rPr>
                        <a:t>Spectinomycin</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dirty="0">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8"/>
                  </a:ext>
                </a:extLst>
              </a:tr>
              <a:tr h="298320">
                <a:tc>
                  <a:txBody>
                    <a:bodyPr/>
                    <a:lstStyle/>
                    <a:p>
                      <a:pPr algn="l" fontAlgn="b"/>
                      <a:r>
                        <a:rPr lang="en-US" sz="1600" b="0" i="0" u="none" strike="noStrike">
                          <a:solidFill>
                            <a:srgbClr val="000000"/>
                          </a:solidFill>
                          <a:latin typeface="Calibri"/>
                        </a:rPr>
                        <a:t>Strepromycin</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1600" b="0" i="0" u="none" strike="noStrike">
                          <a:solidFill>
                            <a:srgbClr val="000000"/>
                          </a:solidFill>
                          <a:latin typeface="Calibri"/>
                        </a:rPr>
                        <a:t> </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298320">
                <a:tc>
                  <a:txBody>
                    <a:bodyPr/>
                    <a:lstStyle/>
                    <a:p>
                      <a:pPr algn="l" fontAlgn="b"/>
                      <a:r>
                        <a:rPr lang="en-US" sz="1600" b="0" i="0" u="none" strike="noStrike">
                          <a:solidFill>
                            <a:srgbClr val="000000"/>
                          </a:solidFill>
                          <a:latin typeface="Calibri"/>
                        </a:rPr>
                        <a:t>Trimethoprim</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1600" b="0" i="0" u="none" strike="noStrike">
                          <a:solidFill>
                            <a:srgbClr val="000000"/>
                          </a:solidFill>
                          <a:latin typeface="Calibri"/>
                        </a:rPr>
                        <a:t> </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494757">
                <a:tc>
                  <a:txBody>
                    <a:bodyPr/>
                    <a:lstStyle/>
                    <a:p>
                      <a:pPr algn="l" fontAlgn="b"/>
                      <a:r>
                        <a:rPr lang="en-US" sz="1600" b="0" i="0" u="none" strike="noStrike">
                          <a:solidFill>
                            <a:srgbClr val="000000"/>
                          </a:solidFill>
                          <a:latin typeface="Calibri"/>
                        </a:rPr>
                        <a:t>Trimethoprim/Sulfamethox</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R</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1600" b="0" i="0" u="none" strike="noStrike">
                          <a:solidFill>
                            <a:srgbClr val="000000"/>
                          </a:solidFill>
                          <a:latin typeface="Calibri"/>
                        </a:rPr>
                        <a:t> </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1"/>
                  </a:ext>
                </a:extLst>
              </a:tr>
              <a:tr h="298320">
                <a:tc>
                  <a:txBody>
                    <a:bodyPr/>
                    <a:lstStyle/>
                    <a:p>
                      <a:pPr algn="l" fontAlgn="b"/>
                      <a:r>
                        <a:rPr lang="en-US" sz="1600" b="0" i="0" u="none" strike="noStrike">
                          <a:solidFill>
                            <a:srgbClr val="000000"/>
                          </a:solidFill>
                          <a:latin typeface="Calibri"/>
                        </a:rPr>
                        <a:t>Chloramphenicol</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1600" b="0" i="0" u="none" strike="noStrike">
                          <a:solidFill>
                            <a:srgbClr val="000000"/>
                          </a:solidFill>
                          <a:latin typeface="Calibri"/>
                        </a:rPr>
                        <a:t> </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2"/>
                  </a:ext>
                </a:extLst>
              </a:tr>
              <a:tr h="298320">
                <a:tc>
                  <a:txBody>
                    <a:bodyPr/>
                    <a:lstStyle/>
                    <a:p>
                      <a:pPr algn="l" fontAlgn="b"/>
                      <a:r>
                        <a:rPr lang="en-US" sz="1600" b="0" i="0" u="none" strike="noStrike" dirty="0" err="1">
                          <a:solidFill>
                            <a:srgbClr val="000000"/>
                          </a:solidFill>
                          <a:latin typeface="Calibri"/>
                        </a:rPr>
                        <a:t>Florfenicol</a:t>
                      </a:r>
                      <a:endParaRPr lang="en-US" sz="1600" b="0" i="0" u="none" strike="noStrike" dirty="0">
                        <a:solidFill>
                          <a:srgbClr val="000000"/>
                        </a:solidFill>
                        <a:latin typeface="Calibri"/>
                      </a:endParaRP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latin typeface="Calibri"/>
                        </a:rPr>
                        <a:t>S</a:t>
                      </a:r>
                    </a:p>
                  </a:txBody>
                  <a:tcPr marL="9288" marR="9288" marT="7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3"/>
                  </a:ext>
                </a:extLst>
              </a:tr>
            </a:tbl>
          </a:graphicData>
        </a:graphic>
      </p:graphicFrame>
      <p:pic>
        <p:nvPicPr>
          <p:cNvPr id="10" name="Рисунок 9" descr="Картинки по запросу salmonella logo"/>
          <p:cNvPicPr/>
          <p:nvPr/>
        </p:nvPicPr>
        <p:blipFill>
          <a:blip r:embed="rId2" cstate="print"/>
          <a:srcRect/>
          <a:stretch>
            <a:fillRect/>
          </a:stretch>
        </p:blipFill>
        <p:spPr bwMode="auto">
          <a:xfrm>
            <a:off x="10821029" y="2"/>
            <a:ext cx="1275092" cy="980727"/>
          </a:xfrm>
          <a:prstGeom prst="rect">
            <a:avLst/>
          </a:prstGeom>
          <a:noFill/>
          <a:ln w="9525">
            <a:noFill/>
            <a:miter lim="800000"/>
            <a:headEnd/>
            <a:tailEnd/>
          </a:ln>
        </p:spPr>
      </p:pic>
    </p:spTree>
    <p:extLst>
      <p:ext uri="{BB962C8B-B14F-4D97-AF65-F5344CB8AC3E}">
        <p14:creationId xmlns:p14="http://schemas.microsoft.com/office/powerpoint/2010/main" xmlns="" val="4176029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20468" y="5733257"/>
          <a:ext cx="2852141" cy="653046"/>
        </p:xfrm>
        <a:graphic>
          <a:graphicData uri="http://schemas.openxmlformats.org/drawingml/2006/table">
            <a:tbl>
              <a:tblPr/>
              <a:tblGrid>
                <a:gridCol w="318756">
                  <a:extLst>
                    <a:ext uri="{9D8B030D-6E8A-4147-A177-3AD203B41FA5}">
                      <a16:colId xmlns:a16="http://schemas.microsoft.com/office/drawing/2014/main" xmlns="" val="20000"/>
                    </a:ext>
                  </a:extLst>
                </a:gridCol>
                <a:gridCol w="2533385">
                  <a:extLst>
                    <a:ext uri="{9D8B030D-6E8A-4147-A177-3AD203B41FA5}">
                      <a16:colId xmlns:a16="http://schemas.microsoft.com/office/drawing/2014/main" xmlns="" val="20001"/>
                    </a:ext>
                  </a:extLst>
                </a:gridCol>
              </a:tblGrid>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rebuchet MS" panose="020B0603020202020204" pitchFamily="34" charset="0"/>
                          <a:cs typeface="Times New Roman" panose="02020603050405020304" pitchFamily="18" charset="0"/>
                        </a:rPr>
                        <a:t>Susceptible</a:t>
                      </a:r>
                      <a:endParaRPr kumimoji="0" lang="ru-RU" altLang="ru-RU" sz="1400" b="0" i="0" u="none" strike="noStrike" cap="none" normalizeH="0" baseline="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Intermediate</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Resistant</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43234" name="TextBox 5"/>
          <p:cNvSpPr txBox="1">
            <a:spLocks noChangeArrowheads="1"/>
          </p:cNvSpPr>
          <p:nvPr/>
        </p:nvSpPr>
        <p:spPr bwMode="auto">
          <a:xfrm>
            <a:off x="7135508" y="5805266"/>
            <a:ext cx="4158417" cy="597271"/>
          </a:xfrm>
          <a:prstGeom prst="rect">
            <a:avLst/>
          </a:prstGeom>
          <a:noFill/>
          <a:ln w="9525">
            <a:noFill/>
            <a:miter lim="800000"/>
            <a:headEnd/>
            <a:tailEnd/>
          </a:ln>
        </p:spPr>
        <p:txBody>
          <a:bodyPr lIns="107752" tIns="53876" rIns="107752" bIns="53876">
            <a:spAutoFit/>
          </a:bodyPr>
          <a:lstStyle/>
          <a:p>
            <a:pPr algn="ctr"/>
            <a:r>
              <a:rPr lang="en-US" altLang="ru-RU" sz="1587" dirty="0">
                <a:latin typeface="Trebuchet MS" pitchFamily="34" charset="0"/>
              </a:rPr>
              <a:t>Isolates were taken from different food and feed samples from Novosibirsk region.</a:t>
            </a:r>
            <a:endParaRPr lang="ru-RU" altLang="ru-RU" sz="1587" dirty="0">
              <a:latin typeface="Trebuchet MS" pitchFamily="34" charset="0"/>
            </a:endParaRPr>
          </a:p>
        </p:txBody>
      </p:sp>
      <p:sp>
        <p:nvSpPr>
          <p:cNvPr id="43236" name="Прямоугольник 7"/>
          <p:cNvSpPr>
            <a:spLocks noChangeArrowheads="1"/>
          </p:cNvSpPr>
          <p:nvPr/>
        </p:nvSpPr>
        <p:spPr bwMode="auto">
          <a:xfrm>
            <a:off x="945898" y="215901"/>
            <a:ext cx="10441876" cy="548476"/>
          </a:xfrm>
          <a:prstGeom prst="rect">
            <a:avLst/>
          </a:prstGeom>
          <a:noFill/>
          <a:ln w="9525">
            <a:noFill/>
            <a:miter lim="800000"/>
            <a:headEnd/>
            <a:tailEnd/>
          </a:ln>
        </p:spPr>
        <p:txBody>
          <a:bodyPr lIns="107752" tIns="53876" rIns="107752" bIns="53876">
            <a:spAutoFit/>
          </a:bodyPr>
          <a:lstStyle/>
          <a:p>
            <a:pPr algn="ctr"/>
            <a:r>
              <a:rPr lang="ru-RU" altLang="ru-RU" sz="2857" b="1" dirty="0" smtClean="0">
                <a:latin typeface="Trebuchet MS" pitchFamily="34" charset="0"/>
                <a:cs typeface="Times New Roman" pitchFamily="18" charset="0"/>
              </a:rPr>
              <a:t>   </a:t>
            </a:r>
            <a:r>
              <a:rPr lang="en-US" altLang="ru-RU" sz="2857" b="1" dirty="0" smtClean="0">
                <a:latin typeface="Trebuchet MS" pitchFamily="34" charset="0"/>
                <a:cs typeface="Times New Roman" pitchFamily="18" charset="0"/>
              </a:rPr>
              <a:t>SOME </a:t>
            </a:r>
            <a:r>
              <a:rPr lang="en-US" altLang="ru-RU" sz="2857" b="1" dirty="0">
                <a:latin typeface="Trebuchet MS" pitchFamily="34" charset="0"/>
                <a:cs typeface="Times New Roman" pitchFamily="18" charset="0"/>
              </a:rPr>
              <a:t>PRELIMINARY RESULTS FOR SALMONELLA</a:t>
            </a:r>
            <a:endParaRPr lang="ru-RU" altLang="ru-RU" sz="2857" dirty="0"/>
          </a:p>
        </p:txBody>
      </p:sp>
      <p:graphicFrame>
        <p:nvGraphicFramePr>
          <p:cNvPr id="8" name="Таблица 7"/>
          <p:cNvGraphicFramePr>
            <a:graphicFrameLocks noGrp="1"/>
          </p:cNvGraphicFramePr>
          <p:nvPr/>
        </p:nvGraphicFramePr>
        <p:xfrm>
          <a:off x="803969" y="1124745"/>
          <a:ext cx="10206059" cy="4176474"/>
        </p:xfrm>
        <a:graphic>
          <a:graphicData uri="http://schemas.openxmlformats.org/drawingml/2006/table">
            <a:tbl>
              <a:tblPr/>
              <a:tblGrid>
                <a:gridCol w="3921019">
                  <a:extLst>
                    <a:ext uri="{9D8B030D-6E8A-4147-A177-3AD203B41FA5}">
                      <a16:colId xmlns:a16="http://schemas.microsoft.com/office/drawing/2014/main" xmlns="" val="20000"/>
                    </a:ext>
                  </a:extLst>
                </a:gridCol>
                <a:gridCol w="628504">
                  <a:extLst>
                    <a:ext uri="{9D8B030D-6E8A-4147-A177-3AD203B41FA5}">
                      <a16:colId xmlns:a16="http://schemas.microsoft.com/office/drawing/2014/main" xmlns="" val="20001"/>
                    </a:ext>
                  </a:extLst>
                </a:gridCol>
                <a:gridCol w="628504">
                  <a:extLst>
                    <a:ext uri="{9D8B030D-6E8A-4147-A177-3AD203B41FA5}">
                      <a16:colId xmlns:a16="http://schemas.microsoft.com/office/drawing/2014/main" xmlns="" val="20002"/>
                    </a:ext>
                  </a:extLst>
                </a:gridCol>
                <a:gridCol w="628504">
                  <a:extLst>
                    <a:ext uri="{9D8B030D-6E8A-4147-A177-3AD203B41FA5}">
                      <a16:colId xmlns:a16="http://schemas.microsoft.com/office/drawing/2014/main" xmlns="" val="20003"/>
                    </a:ext>
                  </a:extLst>
                </a:gridCol>
                <a:gridCol w="628504">
                  <a:extLst>
                    <a:ext uri="{9D8B030D-6E8A-4147-A177-3AD203B41FA5}">
                      <a16:colId xmlns:a16="http://schemas.microsoft.com/office/drawing/2014/main" xmlns="" val="20004"/>
                    </a:ext>
                  </a:extLst>
                </a:gridCol>
                <a:gridCol w="628504">
                  <a:extLst>
                    <a:ext uri="{9D8B030D-6E8A-4147-A177-3AD203B41FA5}">
                      <a16:colId xmlns:a16="http://schemas.microsoft.com/office/drawing/2014/main" xmlns="" val="20005"/>
                    </a:ext>
                  </a:extLst>
                </a:gridCol>
                <a:gridCol w="628504">
                  <a:extLst>
                    <a:ext uri="{9D8B030D-6E8A-4147-A177-3AD203B41FA5}">
                      <a16:colId xmlns:a16="http://schemas.microsoft.com/office/drawing/2014/main" xmlns="" val="20006"/>
                    </a:ext>
                  </a:extLst>
                </a:gridCol>
                <a:gridCol w="628504">
                  <a:extLst>
                    <a:ext uri="{9D8B030D-6E8A-4147-A177-3AD203B41FA5}">
                      <a16:colId xmlns:a16="http://schemas.microsoft.com/office/drawing/2014/main" xmlns="" val="20007"/>
                    </a:ext>
                  </a:extLst>
                </a:gridCol>
                <a:gridCol w="628504">
                  <a:extLst>
                    <a:ext uri="{9D8B030D-6E8A-4147-A177-3AD203B41FA5}">
                      <a16:colId xmlns:a16="http://schemas.microsoft.com/office/drawing/2014/main" xmlns="" val="20008"/>
                    </a:ext>
                  </a:extLst>
                </a:gridCol>
                <a:gridCol w="628504">
                  <a:extLst>
                    <a:ext uri="{9D8B030D-6E8A-4147-A177-3AD203B41FA5}">
                      <a16:colId xmlns:a16="http://schemas.microsoft.com/office/drawing/2014/main" xmlns="" val="20009"/>
                    </a:ext>
                  </a:extLst>
                </a:gridCol>
                <a:gridCol w="628504">
                  <a:extLst>
                    <a:ext uri="{9D8B030D-6E8A-4147-A177-3AD203B41FA5}">
                      <a16:colId xmlns:a16="http://schemas.microsoft.com/office/drawing/2014/main" xmlns="" val="20010"/>
                    </a:ext>
                  </a:extLst>
                </a:gridCol>
              </a:tblGrid>
              <a:tr h="386353">
                <a:tc gridSpan="11">
                  <a:txBody>
                    <a:bodyPr/>
                    <a:lstStyle/>
                    <a:p>
                      <a:pPr algn="l" fontAlgn="b"/>
                      <a:r>
                        <a:rPr lang="ru-RU" sz="2100" b="1" i="0" u="none" strike="noStrike" dirty="0" smtClean="0">
                          <a:solidFill>
                            <a:srgbClr val="000000"/>
                          </a:solidFill>
                          <a:latin typeface="Calibri"/>
                        </a:rPr>
                        <a:t>                                               </a:t>
                      </a:r>
                      <a:r>
                        <a:rPr lang="en-US" sz="2100" b="1" i="0" u="none" strike="noStrike" dirty="0" smtClean="0">
                          <a:solidFill>
                            <a:srgbClr val="000000"/>
                          </a:solidFill>
                          <a:latin typeface="Calibri"/>
                        </a:rPr>
                        <a:t>Clinical </a:t>
                      </a:r>
                      <a:r>
                        <a:rPr lang="en-US" sz="2100" b="1" i="0" u="none" strike="noStrike" dirty="0">
                          <a:solidFill>
                            <a:srgbClr val="000000"/>
                          </a:solidFill>
                          <a:latin typeface="Calibri"/>
                        </a:rPr>
                        <a:t>Resistance (</a:t>
                      </a:r>
                      <a:r>
                        <a:rPr lang="ru-RU" sz="2100" b="1" i="0" u="none" strike="noStrike" dirty="0">
                          <a:solidFill>
                            <a:srgbClr val="000000"/>
                          </a:solidFill>
                          <a:latin typeface="Calibri"/>
                        </a:rPr>
                        <a:t>С</a:t>
                      </a:r>
                      <a:r>
                        <a:rPr lang="en-US" sz="2100" b="1" i="0" u="none" strike="noStrike" dirty="0" smtClean="0">
                          <a:solidFill>
                            <a:srgbClr val="000000"/>
                          </a:solidFill>
                          <a:latin typeface="Calibri"/>
                        </a:rPr>
                        <a:t>LSI Breakpoints)</a:t>
                      </a:r>
                      <a:endParaRPr lang="en-US" sz="2100" b="1" i="0" u="none" strike="noStrike" dirty="0">
                        <a:solidFill>
                          <a:srgbClr val="000000"/>
                        </a:solidFill>
                        <a:latin typeface="Calibri"/>
                      </a:endParaRPr>
                    </a:p>
                  </a:txBody>
                  <a:tcPr marL="12500" marR="12500" marT="95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99297">
                <a:tc>
                  <a:txBody>
                    <a:bodyPr/>
                    <a:lstStyle/>
                    <a:p>
                      <a:pPr algn="l" fontAlgn="b"/>
                      <a:r>
                        <a:rPr lang="en-US" sz="2100" b="1" i="0" u="none" strike="noStrike" dirty="0">
                          <a:solidFill>
                            <a:srgbClr val="000000"/>
                          </a:solidFill>
                          <a:latin typeface="Calibri"/>
                        </a:rPr>
                        <a:t>Antibiotic, number of isolate</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2100" b="1" i="0" u="none" strike="noStrike" dirty="0" err="1">
                          <a:solidFill>
                            <a:srgbClr val="000000"/>
                          </a:solidFill>
                          <a:latin typeface="Calibri"/>
                        </a:rPr>
                        <a:t>S9</a:t>
                      </a:r>
                      <a:endParaRPr lang="en-US" sz="2100" b="1" i="0" u="none" strike="noStrike" dirty="0">
                        <a:solidFill>
                          <a:srgbClr val="000000"/>
                        </a:solidFill>
                        <a:latin typeface="Calibri"/>
                      </a:endParaRP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2100" b="1" i="0" u="none" strike="noStrike">
                          <a:solidFill>
                            <a:srgbClr val="000000"/>
                          </a:solidFill>
                          <a:latin typeface="Calibri"/>
                        </a:rPr>
                        <a:t>S10</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2100" b="1" i="0" u="none" strike="noStrike" dirty="0" err="1">
                          <a:solidFill>
                            <a:srgbClr val="000000"/>
                          </a:solidFill>
                          <a:latin typeface="Calibri"/>
                        </a:rPr>
                        <a:t>S11</a:t>
                      </a:r>
                      <a:endParaRPr lang="en-US" sz="2100" b="1" i="0" u="none" strike="noStrike" dirty="0">
                        <a:solidFill>
                          <a:srgbClr val="000000"/>
                        </a:solidFill>
                        <a:latin typeface="Calibri"/>
                      </a:endParaRP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2100" b="1" i="0" u="none" strike="noStrike">
                          <a:solidFill>
                            <a:srgbClr val="000000"/>
                          </a:solidFill>
                          <a:latin typeface="Calibri"/>
                        </a:rPr>
                        <a:t>S12</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2100" b="1" i="0" u="none" strike="noStrike">
                          <a:solidFill>
                            <a:srgbClr val="000000"/>
                          </a:solidFill>
                          <a:latin typeface="Calibri"/>
                        </a:rPr>
                        <a:t>S13</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2100" b="1" i="0" u="none" strike="noStrike">
                          <a:solidFill>
                            <a:srgbClr val="000000"/>
                          </a:solidFill>
                          <a:latin typeface="Calibri"/>
                        </a:rPr>
                        <a:t>S14</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2100" b="1" i="0" u="none" strike="noStrike">
                          <a:solidFill>
                            <a:srgbClr val="000000"/>
                          </a:solidFill>
                          <a:latin typeface="Calibri"/>
                        </a:rPr>
                        <a:t>S25</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2100" b="1" i="0" u="none" strike="noStrike">
                          <a:solidFill>
                            <a:srgbClr val="000000"/>
                          </a:solidFill>
                          <a:latin typeface="Calibri"/>
                        </a:rPr>
                        <a:t>S26</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2100" b="1" i="0" u="none" strike="noStrike">
                          <a:solidFill>
                            <a:srgbClr val="000000"/>
                          </a:solidFill>
                          <a:latin typeface="Calibri"/>
                        </a:rPr>
                        <a:t>S27</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2100" b="1" i="0" u="none" strike="noStrike" dirty="0">
                          <a:solidFill>
                            <a:srgbClr val="000000"/>
                          </a:solidFill>
                          <a:latin typeface="Calibri"/>
                        </a:rPr>
                        <a:t>S </a:t>
                      </a:r>
                      <a:r>
                        <a:rPr lang="en-US" sz="2100" b="1" i="0" u="none" strike="noStrike" dirty="0" err="1">
                          <a:solidFill>
                            <a:srgbClr val="000000"/>
                          </a:solidFill>
                          <a:latin typeface="Calibri"/>
                        </a:rPr>
                        <a:t>IF6</a:t>
                      </a:r>
                      <a:endParaRPr lang="en-US" sz="2100" b="1" i="0" u="none" strike="noStrike" dirty="0">
                        <a:solidFill>
                          <a:srgbClr val="000000"/>
                        </a:solidFill>
                        <a:latin typeface="Calibri"/>
                      </a:endParaRP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386353">
                <a:tc>
                  <a:txBody>
                    <a:bodyPr/>
                    <a:lstStyle/>
                    <a:p>
                      <a:pPr algn="l" fontAlgn="b"/>
                      <a:r>
                        <a:rPr lang="en-US" sz="2100" b="0" i="0" u="none" strike="noStrike" dirty="0" err="1">
                          <a:solidFill>
                            <a:srgbClr val="000000"/>
                          </a:solidFill>
                          <a:latin typeface="Calibri"/>
                        </a:rPr>
                        <a:t>Ampicillin</a:t>
                      </a:r>
                      <a:endParaRPr lang="en-US" sz="2100" b="0" i="0" u="none" strike="noStrike" dirty="0">
                        <a:solidFill>
                          <a:srgbClr val="000000"/>
                        </a:solidFill>
                        <a:latin typeface="Calibri"/>
                      </a:endParaRP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2100" b="0" i="0" u="none" strike="noStrike">
                          <a:solidFill>
                            <a:srgbClr val="000000"/>
                          </a:solidFill>
                          <a:latin typeface="Calibri"/>
                        </a:rPr>
                        <a:t>?</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86353">
                <a:tc>
                  <a:txBody>
                    <a:bodyPr/>
                    <a:lstStyle/>
                    <a:p>
                      <a:pPr algn="l" fontAlgn="b"/>
                      <a:r>
                        <a:rPr lang="en-US" sz="2100" b="0" i="0" u="none" strike="noStrike">
                          <a:solidFill>
                            <a:srgbClr val="000000"/>
                          </a:solidFill>
                          <a:latin typeface="Calibri"/>
                        </a:rPr>
                        <a:t>Gentamicin</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1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86353">
                <a:tc>
                  <a:txBody>
                    <a:bodyPr/>
                    <a:lstStyle/>
                    <a:p>
                      <a:pPr algn="l" fontAlgn="b"/>
                      <a:r>
                        <a:rPr lang="en-US" sz="2100" b="0" i="0" u="none" strike="noStrike">
                          <a:solidFill>
                            <a:srgbClr val="000000"/>
                          </a:solidFill>
                          <a:latin typeface="Calibri"/>
                        </a:rPr>
                        <a:t>Doxicycline</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1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21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2100" b="0" i="0" u="none" strike="noStrike" dirty="0">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100" b="0" i="0" u="none" strike="noStrike" dirty="0">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21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386353">
                <a:tc>
                  <a:txBody>
                    <a:bodyPr/>
                    <a:lstStyle/>
                    <a:p>
                      <a:pPr algn="l" fontAlgn="b"/>
                      <a:r>
                        <a:rPr lang="en-US" sz="2100" b="0" i="0" u="none" strike="noStrike">
                          <a:solidFill>
                            <a:srgbClr val="000000"/>
                          </a:solidFill>
                          <a:latin typeface="Calibri"/>
                        </a:rPr>
                        <a:t>Tigecycline</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21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21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21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2100" b="0" i="0" u="none" strike="noStrike" dirty="0">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2100" b="0" i="0" u="none" strike="noStrike" dirty="0">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21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21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21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21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21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86353">
                <a:tc>
                  <a:txBody>
                    <a:bodyPr/>
                    <a:lstStyle/>
                    <a:p>
                      <a:pPr algn="l" fontAlgn="b"/>
                      <a:r>
                        <a:rPr lang="en-US" sz="2100" b="0" i="0" u="none" strike="noStrike">
                          <a:solidFill>
                            <a:srgbClr val="000000"/>
                          </a:solidFill>
                          <a:latin typeface="Calibri"/>
                        </a:rPr>
                        <a:t>Trimethoprim</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2100" b="0" i="0" u="none" strike="noStrike" dirty="0">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2100" b="0" i="0" u="none" strike="noStrike" dirty="0">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21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21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86353">
                <a:tc>
                  <a:txBody>
                    <a:bodyPr/>
                    <a:lstStyle/>
                    <a:p>
                      <a:pPr algn="l" fontAlgn="b"/>
                      <a:r>
                        <a:rPr lang="en-US" sz="2100" b="0" i="0" u="none" strike="noStrike">
                          <a:solidFill>
                            <a:srgbClr val="000000"/>
                          </a:solidFill>
                          <a:latin typeface="Calibri"/>
                        </a:rPr>
                        <a:t>Trimethoprim/smethox</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2100" b="0" i="0" u="none" strike="noStrike">
                          <a:solidFill>
                            <a:srgbClr val="000000"/>
                          </a:solidFill>
                          <a:latin typeface="Calibri"/>
                        </a:rPr>
                        <a:t>?</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2100" b="0" i="0" u="none" strike="noStrike" dirty="0">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1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86353">
                <a:tc>
                  <a:txBody>
                    <a:bodyPr/>
                    <a:lstStyle/>
                    <a:p>
                      <a:pPr algn="l" fontAlgn="b"/>
                      <a:r>
                        <a:rPr lang="en-US" sz="2100" b="0" i="0" u="none" strike="noStrike">
                          <a:solidFill>
                            <a:srgbClr val="000000"/>
                          </a:solidFill>
                          <a:latin typeface="Calibri"/>
                        </a:rPr>
                        <a:t>Chloramphenicol</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I</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2100" b="0" i="0" u="none" strike="noStrike" dirty="0">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1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86353">
                <a:tc>
                  <a:txBody>
                    <a:bodyPr/>
                    <a:lstStyle/>
                    <a:p>
                      <a:pPr algn="l" fontAlgn="b"/>
                      <a:r>
                        <a:rPr lang="en-US" sz="2100" b="0" i="0" u="none" strike="noStrike">
                          <a:solidFill>
                            <a:srgbClr val="000000"/>
                          </a:solidFill>
                          <a:latin typeface="Calibri"/>
                        </a:rPr>
                        <a:t>Ciprofloxacin</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1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2100" b="0" i="0" u="none" strike="noStrike">
                          <a:solidFill>
                            <a:srgbClr val="000000"/>
                          </a:solidFill>
                          <a:latin typeface="Calibri"/>
                        </a:rPr>
                        <a:t>?</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100" b="0" i="0" u="none" strike="noStrike">
                          <a:solidFill>
                            <a:srgbClr val="000000"/>
                          </a:solidFill>
                          <a:latin typeface="Calibri"/>
                        </a:rPr>
                        <a:t>I</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2100" b="0" i="0" u="none" strike="noStrike">
                          <a:solidFill>
                            <a:srgbClr val="000000"/>
                          </a:solidFill>
                          <a:latin typeface="Calibri"/>
                        </a:rPr>
                        <a:t>?</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2100" b="0" i="0" u="none" strike="noStrike">
                          <a:solidFill>
                            <a:srgbClr val="000000"/>
                          </a:solidFill>
                          <a:latin typeface="Calibri"/>
                        </a:rPr>
                        <a:t>?</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2100" b="0" i="0" u="none" strike="noStrike" dirty="0">
                          <a:solidFill>
                            <a:srgbClr val="000000"/>
                          </a:solidFill>
                          <a:latin typeface="Calibri"/>
                        </a:rPr>
                        <a:t>I</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9"/>
                  </a:ext>
                </a:extLst>
              </a:tr>
            </a:tbl>
          </a:graphicData>
        </a:graphic>
      </p:graphicFrame>
      <p:pic>
        <p:nvPicPr>
          <p:cNvPr id="7" name="Рисунок 6" descr="Картинки по запросу salmonella logo"/>
          <p:cNvPicPr/>
          <p:nvPr/>
        </p:nvPicPr>
        <p:blipFill>
          <a:blip r:embed="rId2" cstate="print"/>
          <a:srcRect/>
          <a:stretch>
            <a:fillRect/>
          </a:stretch>
        </p:blipFill>
        <p:spPr bwMode="auto">
          <a:xfrm>
            <a:off x="10821029" y="2"/>
            <a:ext cx="1275092" cy="980727"/>
          </a:xfrm>
          <a:prstGeom prst="rect">
            <a:avLst/>
          </a:prstGeom>
          <a:noFill/>
          <a:ln w="9525">
            <a:noFill/>
            <a:miter lim="800000"/>
            <a:headEnd/>
            <a:tailEnd/>
          </a:ln>
        </p:spPr>
      </p:pic>
    </p:spTree>
    <p:extLst>
      <p:ext uri="{BB962C8B-B14F-4D97-AF65-F5344CB8AC3E}">
        <p14:creationId xmlns:p14="http://schemas.microsoft.com/office/powerpoint/2010/main" xmlns="" val="103361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20468" y="5733257"/>
          <a:ext cx="2852141" cy="653046"/>
        </p:xfrm>
        <a:graphic>
          <a:graphicData uri="http://schemas.openxmlformats.org/drawingml/2006/table">
            <a:tbl>
              <a:tblPr/>
              <a:tblGrid>
                <a:gridCol w="318756">
                  <a:extLst>
                    <a:ext uri="{9D8B030D-6E8A-4147-A177-3AD203B41FA5}">
                      <a16:colId xmlns:a16="http://schemas.microsoft.com/office/drawing/2014/main" xmlns="" val="20000"/>
                    </a:ext>
                  </a:extLst>
                </a:gridCol>
                <a:gridCol w="2533385">
                  <a:extLst>
                    <a:ext uri="{9D8B030D-6E8A-4147-A177-3AD203B41FA5}">
                      <a16:colId xmlns:a16="http://schemas.microsoft.com/office/drawing/2014/main" xmlns="" val="20001"/>
                    </a:ext>
                  </a:extLst>
                </a:gridCol>
              </a:tblGrid>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a:t>
                      </a: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rebuchet MS" panose="020B0603020202020204" pitchFamily="34" charset="0"/>
                          <a:cs typeface="Times New Roman" panose="02020603050405020304" pitchFamily="18" charset="0"/>
                        </a:rPr>
                        <a:t>Susceptible</a:t>
                      </a:r>
                      <a:endParaRPr kumimoji="0" lang="ru-RU" altLang="ru-RU" sz="1400" b="0" i="0" u="none" strike="noStrike" cap="none" normalizeH="0" baseline="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I</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Intermediate</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17682">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a:t>
                      </a:r>
                      <a:endParaRPr kumimoji="0" lang="ru-RU" altLang="ru-RU"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spcAft>
                          <a:spcPts val="300"/>
                        </a:spcAft>
                        <a:buClr>
                          <a:srgbClr val="C3260C"/>
                        </a:buClr>
                        <a:buSzPct val="130000"/>
                        <a:buFont typeface="Georgia" panose="02040502050405020303" pitchFamily="18" charset="0"/>
                        <a:defRPr sz="20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defRPr>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defRPr sz="1600">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defRPr sz="14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defRPr sz="12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rebuchet MS" panose="020B0603020202020204" pitchFamily="34" charset="0"/>
                          <a:cs typeface="Times New Roman" panose="02020603050405020304" pitchFamily="18" charset="0"/>
                        </a:rPr>
                        <a:t>Resistant</a:t>
                      </a:r>
                      <a:endParaRPr kumimoji="0" lang="ru-RU" altLang="ru-RU" sz="1400" b="0" i="0" u="none" strike="noStrike" cap="none" normalizeH="0" baseline="0" dirty="0" smtClean="0">
                        <a:ln>
                          <a:noFill/>
                        </a:ln>
                        <a:solidFill>
                          <a:schemeClr val="tx1"/>
                        </a:solidFill>
                        <a:effectLst/>
                        <a:latin typeface="Trebuchet MS" panose="020B0603020202020204" pitchFamily="34" charset="0"/>
                        <a:cs typeface="Times New Roman" panose="02020603050405020304" pitchFamily="18" charset="0"/>
                      </a:endParaRPr>
                    </a:p>
                  </a:txBody>
                  <a:tcPr marL="90001" marR="9000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43234" name="TextBox 5"/>
          <p:cNvSpPr txBox="1">
            <a:spLocks noChangeArrowheads="1"/>
          </p:cNvSpPr>
          <p:nvPr/>
        </p:nvSpPr>
        <p:spPr bwMode="auto">
          <a:xfrm>
            <a:off x="7135508" y="5805266"/>
            <a:ext cx="4158417" cy="597271"/>
          </a:xfrm>
          <a:prstGeom prst="rect">
            <a:avLst/>
          </a:prstGeom>
          <a:noFill/>
          <a:ln w="9525">
            <a:noFill/>
            <a:miter lim="800000"/>
            <a:headEnd/>
            <a:tailEnd/>
          </a:ln>
        </p:spPr>
        <p:txBody>
          <a:bodyPr lIns="107752" tIns="53876" rIns="107752" bIns="53876">
            <a:spAutoFit/>
          </a:bodyPr>
          <a:lstStyle/>
          <a:p>
            <a:pPr algn="ctr"/>
            <a:r>
              <a:rPr lang="en-US" altLang="ru-RU" sz="1587" dirty="0">
                <a:latin typeface="Trebuchet MS" pitchFamily="34" charset="0"/>
              </a:rPr>
              <a:t>Isolates were taken from different food and feed samples from Novosibirsk region.</a:t>
            </a:r>
            <a:endParaRPr lang="ru-RU" altLang="ru-RU" sz="1587" dirty="0">
              <a:latin typeface="Trebuchet MS" pitchFamily="34" charset="0"/>
            </a:endParaRPr>
          </a:p>
        </p:txBody>
      </p:sp>
      <p:sp>
        <p:nvSpPr>
          <p:cNvPr id="43236" name="Прямоугольник 7"/>
          <p:cNvSpPr>
            <a:spLocks noChangeArrowheads="1"/>
          </p:cNvSpPr>
          <p:nvPr/>
        </p:nvSpPr>
        <p:spPr bwMode="auto">
          <a:xfrm>
            <a:off x="945898" y="215901"/>
            <a:ext cx="10441876" cy="548476"/>
          </a:xfrm>
          <a:prstGeom prst="rect">
            <a:avLst/>
          </a:prstGeom>
          <a:noFill/>
          <a:ln w="9525">
            <a:noFill/>
            <a:miter lim="800000"/>
            <a:headEnd/>
            <a:tailEnd/>
          </a:ln>
        </p:spPr>
        <p:txBody>
          <a:bodyPr lIns="107752" tIns="53876" rIns="107752" bIns="53876">
            <a:spAutoFit/>
          </a:bodyPr>
          <a:lstStyle/>
          <a:p>
            <a:pPr algn="ctr"/>
            <a:r>
              <a:rPr lang="en-US" altLang="ru-RU" sz="2857" b="1" dirty="0">
                <a:latin typeface="Trebuchet MS" pitchFamily="34" charset="0"/>
                <a:cs typeface="Times New Roman" pitchFamily="18" charset="0"/>
              </a:rPr>
              <a:t>SOME PRELIMINARY RESULTS FOR SALMONELLA</a:t>
            </a:r>
            <a:endParaRPr lang="ru-RU" altLang="ru-RU" sz="2857" dirty="0"/>
          </a:p>
        </p:txBody>
      </p:sp>
      <p:graphicFrame>
        <p:nvGraphicFramePr>
          <p:cNvPr id="7" name="Таблица 6"/>
          <p:cNvGraphicFramePr>
            <a:graphicFrameLocks noGrp="1"/>
          </p:cNvGraphicFramePr>
          <p:nvPr/>
        </p:nvGraphicFramePr>
        <p:xfrm>
          <a:off x="614968" y="908721"/>
          <a:ext cx="10962065" cy="4392500"/>
        </p:xfrm>
        <a:graphic>
          <a:graphicData uri="http://schemas.openxmlformats.org/drawingml/2006/table">
            <a:tbl>
              <a:tblPr/>
              <a:tblGrid>
                <a:gridCol w="4107891">
                  <a:extLst>
                    <a:ext uri="{9D8B030D-6E8A-4147-A177-3AD203B41FA5}">
                      <a16:colId xmlns:a16="http://schemas.microsoft.com/office/drawing/2014/main" xmlns="" val="20000"/>
                    </a:ext>
                  </a:extLst>
                </a:gridCol>
                <a:gridCol w="669264">
                  <a:extLst>
                    <a:ext uri="{9D8B030D-6E8A-4147-A177-3AD203B41FA5}">
                      <a16:colId xmlns:a16="http://schemas.microsoft.com/office/drawing/2014/main" xmlns="" val="20001"/>
                    </a:ext>
                  </a:extLst>
                </a:gridCol>
                <a:gridCol w="669264">
                  <a:extLst>
                    <a:ext uri="{9D8B030D-6E8A-4147-A177-3AD203B41FA5}">
                      <a16:colId xmlns:a16="http://schemas.microsoft.com/office/drawing/2014/main" xmlns="" val="20002"/>
                    </a:ext>
                  </a:extLst>
                </a:gridCol>
                <a:gridCol w="669264">
                  <a:extLst>
                    <a:ext uri="{9D8B030D-6E8A-4147-A177-3AD203B41FA5}">
                      <a16:colId xmlns:a16="http://schemas.microsoft.com/office/drawing/2014/main" xmlns="" val="20003"/>
                    </a:ext>
                  </a:extLst>
                </a:gridCol>
                <a:gridCol w="669264">
                  <a:extLst>
                    <a:ext uri="{9D8B030D-6E8A-4147-A177-3AD203B41FA5}">
                      <a16:colId xmlns:a16="http://schemas.microsoft.com/office/drawing/2014/main" xmlns="" val="20004"/>
                    </a:ext>
                  </a:extLst>
                </a:gridCol>
                <a:gridCol w="669264">
                  <a:extLst>
                    <a:ext uri="{9D8B030D-6E8A-4147-A177-3AD203B41FA5}">
                      <a16:colId xmlns:a16="http://schemas.microsoft.com/office/drawing/2014/main" xmlns="" val="20005"/>
                    </a:ext>
                  </a:extLst>
                </a:gridCol>
                <a:gridCol w="676954">
                  <a:extLst>
                    <a:ext uri="{9D8B030D-6E8A-4147-A177-3AD203B41FA5}">
                      <a16:colId xmlns:a16="http://schemas.microsoft.com/office/drawing/2014/main" xmlns="" val="20006"/>
                    </a:ext>
                  </a:extLst>
                </a:gridCol>
                <a:gridCol w="676954">
                  <a:extLst>
                    <a:ext uri="{9D8B030D-6E8A-4147-A177-3AD203B41FA5}">
                      <a16:colId xmlns:a16="http://schemas.microsoft.com/office/drawing/2014/main" xmlns="" val="20007"/>
                    </a:ext>
                  </a:extLst>
                </a:gridCol>
                <a:gridCol w="676954">
                  <a:extLst>
                    <a:ext uri="{9D8B030D-6E8A-4147-A177-3AD203B41FA5}">
                      <a16:colId xmlns:a16="http://schemas.microsoft.com/office/drawing/2014/main" xmlns="" val="20008"/>
                    </a:ext>
                  </a:extLst>
                </a:gridCol>
                <a:gridCol w="676954">
                  <a:extLst>
                    <a:ext uri="{9D8B030D-6E8A-4147-A177-3AD203B41FA5}">
                      <a16:colId xmlns:a16="http://schemas.microsoft.com/office/drawing/2014/main" xmlns="" val="20009"/>
                    </a:ext>
                  </a:extLst>
                </a:gridCol>
                <a:gridCol w="800038">
                  <a:extLst>
                    <a:ext uri="{9D8B030D-6E8A-4147-A177-3AD203B41FA5}">
                      <a16:colId xmlns:a16="http://schemas.microsoft.com/office/drawing/2014/main" xmlns="" val="20010"/>
                    </a:ext>
                  </a:extLst>
                </a:gridCol>
              </a:tblGrid>
              <a:tr h="439250">
                <a:tc gridSpan="11">
                  <a:txBody>
                    <a:bodyPr/>
                    <a:lstStyle/>
                    <a:p>
                      <a:pPr algn="l" fontAlgn="b"/>
                      <a:r>
                        <a:rPr lang="ru-RU" sz="1700" b="1" i="0" u="none" strike="noStrike" dirty="0" smtClean="0">
                          <a:solidFill>
                            <a:srgbClr val="000000"/>
                          </a:solidFill>
                          <a:latin typeface="Calibri"/>
                        </a:rPr>
                        <a:t>                                                   </a:t>
                      </a:r>
                      <a:r>
                        <a:rPr lang="en-US" sz="1700" b="1" i="0" u="none" strike="noStrike" dirty="0" smtClean="0">
                          <a:solidFill>
                            <a:srgbClr val="000000"/>
                          </a:solidFill>
                          <a:latin typeface="Calibri"/>
                        </a:rPr>
                        <a:t>Clinical </a:t>
                      </a:r>
                      <a:r>
                        <a:rPr lang="en-US" sz="1700" b="1" i="0" u="none" strike="noStrike" dirty="0">
                          <a:solidFill>
                            <a:srgbClr val="000000"/>
                          </a:solidFill>
                          <a:latin typeface="Calibri"/>
                        </a:rPr>
                        <a:t>Resistance (</a:t>
                      </a:r>
                      <a:r>
                        <a:rPr lang="en-US" sz="1700" b="1" i="0" u="none" strike="noStrike" dirty="0" err="1">
                          <a:solidFill>
                            <a:srgbClr val="000000"/>
                          </a:solidFill>
                          <a:latin typeface="Calibri"/>
                        </a:rPr>
                        <a:t>EUCAST</a:t>
                      </a:r>
                      <a:r>
                        <a:rPr lang="en-US" sz="1700" b="1" i="0" u="none" strike="noStrike" dirty="0">
                          <a:solidFill>
                            <a:srgbClr val="000000"/>
                          </a:solidFill>
                          <a:latin typeface="Calibri"/>
                        </a:rPr>
                        <a:t>/</a:t>
                      </a:r>
                      <a:r>
                        <a:rPr lang="en-US" sz="1700" b="1" i="0" u="none" strike="noStrike" dirty="0" err="1">
                          <a:solidFill>
                            <a:srgbClr val="000000"/>
                          </a:solidFill>
                          <a:latin typeface="Calibri"/>
                        </a:rPr>
                        <a:t>MAKMAX</a:t>
                      </a:r>
                      <a:r>
                        <a:rPr lang="en-US" sz="1700" b="1" i="0" u="none" strike="noStrike" dirty="0">
                          <a:solidFill>
                            <a:srgbClr val="000000"/>
                          </a:solidFill>
                          <a:latin typeface="Calibri"/>
                        </a:rPr>
                        <a:t> Breakpoints)</a:t>
                      </a:r>
                    </a:p>
                  </a:txBody>
                  <a:tcPr marL="12500" marR="12500" marT="95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1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ru-RU"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39250">
                <a:tc>
                  <a:txBody>
                    <a:bodyPr/>
                    <a:lstStyle/>
                    <a:p>
                      <a:pPr algn="l" fontAlgn="b"/>
                      <a:r>
                        <a:rPr lang="en-US" sz="1700" b="1" i="0" u="none" strike="noStrike" dirty="0">
                          <a:solidFill>
                            <a:srgbClr val="000000"/>
                          </a:solidFill>
                          <a:latin typeface="Calibri"/>
                        </a:rPr>
                        <a:t>Antibiotic, number of isolate</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700" b="1" i="0" u="none" strike="noStrike">
                          <a:solidFill>
                            <a:srgbClr val="000000"/>
                          </a:solidFill>
                          <a:latin typeface="Calibri"/>
                        </a:rPr>
                        <a:t>S9</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700" b="1" i="0" u="none" strike="noStrike">
                          <a:solidFill>
                            <a:srgbClr val="000000"/>
                          </a:solidFill>
                          <a:latin typeface="Calibri"/>
                        </a:rPr>
                        <a:t>S10</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700" b="1" i="0" u="none" strike="noStrike">
                          <a:solidFill>
                            <a:srgbClr val="000000"/>
                          </a:solidFill>
                          <a:latin typeface="Calibri"/>
                        </a:rPr>
                        <a:t>S11</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700" b="1" i="0" u="none" strike="noStrike" dirty="0" err="1">
                          <a:solidFill>
                            <a:srgbClr val="000000"/>
                          </a:solidFill>
                          <a:latin typeface="Calibri"/>
                        </a:rPr>
                        <a:t>S12</a:t>
                      </a:r>
                      <a:endParaRPr lang="en-US" sz="1700" b="1" i="0" u="none" strike="noStrike" dirty="0">
                        <a:solidFill>
                          <a:srgbClr val="000000"/>
                        </a:solidFill>
                        <a:latin typeface="Calibri"/>
                      </a:endParaRP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700" b="1" i="0" u="none" strike="noStrike" dirty="0" err="1">
                          <a:solidFill>
                            <a:srgbClr val="000000"/>
                          </a:solidFill>
                          <a:latin typeface="Calibri"/>
                        </a:rPr>
                        <a:t>S13</a:t>
                      </a:r>
                      <a:endParaRPr lang="en-US" sz="1700" b="1" i="0" u="none" strike="noStrike" dirty="0">
                        <a:solidFill>
                          <a:srgbClr val="000000"/>
                        </a:solidFill>
                        <a:latin typeface="Calibri"/>
                      </a:endParaRP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700" b="1" i="0" u="none" strike="noStrike">
                          <a:solidFill>
                            <a:srgbClr val="000000"/>
                          </a:solidFill>
                          <a:latin typeface="Calibri"/>
                        </a:rPr>
                        <a:t>S14</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700" b="1" i="0" u="none" strike="noStrike">
                          <a:solidFill>
                            <a:srgbClr val="000000"/>
                          </a:solidFill>
                          <a:latin typeface="Calibri"/>
                        </a:rPr>
                        <a:t>S25</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700" b="1" i="0" u="none" strike="noStrike">
                          <a:solidFill>
                            <a:srgbClr val="000000"/>
                          </a:solidFill>
                          <a:latin typeface="Calibri"/>
                        </a:rPr>
                        <a:t>S26</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700" b="1" i="0" u="none" strike="noStrike">
                          <a:solidFill>
                            <a:srgbClr val="000000"/>
                          </a:solidFill>
                          <a:latin typeface="Calibri"/>
                        </a:rPr>
                        <a:t>S27</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US" sz="1700" b="1" i="0" u="none" strike="noStrike" dirty="0">
                          <a:solidFill>
                            <a:srgbClr val="000000"/>
                          </a:solidFill>
                          <a:latin typeface="Calibri"/>
                        </a:rPr>
                        <a:t>S </a:t>
                      </a:r>
                      <a:r>
                        <a:rPr lang="en-US" sz="1700" b="1" i="0" u="none" strike="noStrike" dirty="0" err="1">
                          <a:solidFill>
                            <a:srgbClr val="000000"/>
                          </a:solidFill>
                          <a:latin typeface="Calibri"/>
                        </a:rPr>
                        <a:t>IF6</a:t>
                      </a:r>
                      <a:endParaRPr lang="en-US" sz="1700" b="1" i="0" u="none" strike="noStrike" dirty="0">
                        <a:solidFill>
                          <a:srgbClr val="000000"/>
                        </a:solidFill>
                        <a:latin typeface="Calibri"/>
                      </a:endParaRP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439250">
                <a:tc>
                  <a:txBody>
                    <a:bodyPr/>
                    <a:lstStyle/>
                    <a:p>
                      <a:pPr algn="l" fontAlgn="b"/>
                      <a:r>
                        <a:rPr lang="en-US" sz="1700" b="0" i="0" u="none" strike="noStrike" dirty="0" err="1">
                          <a:solidFill>
                            <a:srgbClr val="000000"/>
                          </a:solidFill>
                          <a:latin typeface="Calibri"/>
                        </a:rPr>
                        <a:t>Ampicillin</a:t>
                      </a:r>
                      <a:endParaRPr lang="en-US" sz="1700" b="0" i="0" u="none" strike="noStrike" dirty="0">
                        <a:solidFill>
                          <a:srgbClr val="000000"/>
                        </a:solidFill>
                        <a:latin typeface="Calibri"/>
                      </a:endParaRP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439250">
                <a:tc>
                  <a:txBody>
                    <a:bodyPr/>
                    <a:lstStyle/>
                    <a:p>
                      <a:pPr algn="l" fontAlgn="b"/>
                      <a:r>
                        <a:rPr lang="en-US" sz="1700" b="0" i="0" u="none" strike="noStrike">
                          <a:solidFill>
                            <a:srgbClr val="000000"/>
                          </a:solidFill>
                          <a:latin typeface="Calibri"/>
                        </a:rPr>
                        <a:t>Gentamicin</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439250">
                <a:tc>
                  <a:txBody>
                    <a:bodyPr/>
                    <a:lstStyle/>
                    <a:p>
                      <a:pPr algn="l" fontAlgn="b"/>
                      <a:r>
                        <a:rPr lang="en-US" sz="1700" b="0" i="0" u="none" strike="noStrike">
                          <a:solidFill>
                            <a:srgbClr val="000000"/>
                          </a:solidFill>
                          <a:latin typeface="Calibri"/>
                        </a:rPr>
                        <a:t>Doxicycline</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dirty="0">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7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dirty="0">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7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439250">
                <a:tc>
                  <a:txBody>
                    <a:bodyPr/>
                    <a:lstStyle/>
                    <a:p>
                      <a:pPr algn="l" fontAlgn="b"/>
                      <a:r>
                        <a:rPr lang="en-US" sz="1700" b="0" i="0" u="none" strike="noStrike">
                          <a:solidFill>
                            <a:srgbClr val="000000"/>
                          </a:solidFill>
                          <a:latin typeface="Calibri"/>
                        </a:rPr>
                        <a:t>Tigecycline</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ru-RU" sz="17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439250">
                <a:tc>
                  <a:txBody>
                    <a:bodyPr/>
                    <a:lstStyle/>
                    <a:p>
                      <a:pPr algn="l" fontAlgn="b"/>
                      <a:r>
                        <a:rPr lang="en-US" sz="1700" b="0" i="0" u="none" strike="noStrike">
                          <a:solidFill>
                            <a:srgbClr val="000000"/>
                          </a:solidFill>
                          <a:latin typeface="Calibri"/>
                        </a:rPr>
                        <a:t>Trimethoprim</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dirty="0">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ru-RU" sz="17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439250">
                <a:tc>
                  <a:txBody>
                    <a:bodyPr/>
                    <a:lstStyle/>
                    <a:p>
                      <a:pPr algn="l" fontAlgn="b"/>
                      <a:r>
                        <a:rPr lang="en-US" sz="1700" b="0" i="0" u="none" strike="noStrike">
                          <a:solidFill>
                            <a:srgbClr val="000000"/>
                          </a:solidFill>
                          <a:latin typeface="Calibri"/>
                        </a:rPr>
                        <a:t>Trimethoprim/smethox</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ru-RU" sz="1700" b="0" i="0" u="none" strike="noStrike" dirty="0">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439250">
                <a:tc>
                  <a:txBody>
                    <a:bodyPr/>
                    <a:lstStyle/>
                    <a:p>
                      <a:pPr algn="l" fontAlgn="b"/>
                      <a:r>
                        <a:rPr lang="en-US" sz="1700" b="0" i="0" u="none" strike="noStrike">
                          <a:solidFill>
                            <a:srgbClr val="000000"/>
                          </a:solidFill>
                          <a:latin typeface="Calibri"/>
                        </a:rPr>
                        <a:t>Chloramphenicol</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ru-RU" sz="1700" b="0" i="0" u="none" strike="noStrike">
                          <a:solidFill>
                            <a:srgbClr val="000000"/>
                          </a:solidFill>
                          <a:latin typeface="Calibri"/>
                        </a:rPr>
                        <a:t> </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439250">
                <a:tc>
                  <a:txBody>
                    <a:bodyPr/>
                    <a:lstStyle/>
                    <a:p>
                      <a:pPr algn="l" fontAlgn="b"/>
                      <a:r>
                        <a:rPr lang="en-US" sz="1700" b="0" i="0" u="none" strike="noStrike">
                          <a:solidFill>
                            <a:srgbClr val="000000"/>
                          </a:solidFill>
                          <a:latin typeface="Calibri"/>
                        </a:rPr>
                        <a:t>Ciprofloxacin</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S</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700" b="0" i="0" u="none" strike="noStrike" dirty="0">
                          <a:solidFill>
                            <a:srgbClr val="000000"/>
                          </a:solidFill>
                          <a:latin typeface="Calibri"/>
                        </a:rPr>
                        <a:t>R</a:t>
                      </a:r>
                    </a:p>
                  </a:txBody>
                  <a:tcPr marL="12500" marR="12500"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9"/>
                  </a:ext>
                </a:extLst>
              </a:tr>
            </a:tbl>
          </a:graphicData>
        </a:graphic>
      </p:graphicFrame>
      <p:pic>
        <p:nvPicPr>
          <p:cNvPr id="9" name="Рисунок 8" descr="Картинки по запросу salmonella logo"/>
          <p:cNvPicPr/>
          <p:nvPr/>
        </p:nvPicPr>
        <p:blipFill>
          <a:blip r:embed="rId2" cstate="print"/>
          <a:srcRect/>
          <a:stretch>
            <a:fillRect/>
          </a:stretch>
        </p:blipFill>
        <p:spPr bwMode="auto">
          <a:xfrm>
            <a:off x="10821029" y="2"/>
            <a:ext cx="1275092" cy="980727"/>
          </a:xfrm>
          <a:prstGeom prst="rect">
            <a:avLst/>
          </a:prstGeom>
          <a:noFill/>
          <a:ln w="9525">
            <a:noFill/>
            <a:miter lim="800000"/>
            <a:headEnd/>
            <a:tailEnd/>
          </a:ln>
        </p:spPr>
      </p:pic>
    </p:spTree>
    <p:extLst>
      <p:ext uri="{BB962C8B-B14F-4D97-AF65-F5344CB8AC3E}">
        <p14:creationId xmlns:p14="http://schemas.microsoft.com/office/powerpoint/2010/main" xmlns="" val="890447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Номер слайда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75508" indent="-336733">
              <a:defRPr>
                <a:solidFill>
                  <a:schemeClr val="tx1"/>
                </a:solidFill>
                <a:latin typeface="Arial" panose="020B0604020202020204" pitchFamily="34" charset="0"/>
              </a:defRPr>
            </a:lvl2pPr>
            <a:lvl3pPr marL="1346937" indent="-269388">
              <a:defRPr>
                <a:solidFill>
                  <a:schemeClr val="tx1"/>
                </a:solidFill>
                <a:latin typeface="Arial" panose="020B0604020202020204" pitchFamily="34" charset="0"/>
              </a:defRPr>
            </a:lvl3pPr>
            <a:lvl4pPr marL="1885711" indent="-269388">
              <a:defRPr>
                <a:solidFill>
                  <a:schemeClr val="tx1"/>
                </a:solidFill>
                <a:latin typeface="Arial" panose="020B0604020202020204" pitchFamily="34" charset="0"/>
              </a:defRPr>
            </a:lvl4pPr>
            <a:lvl5pPr marL="2424486" indent="-269388">
              <a:defRPr>
                <a:solidFill>
                  <a:schemeClr val="tx1"/>
                </a:solidFill>
                <a:latin typeface="Arial" panose="020B0604020202020204" pitchFamily="34" charset="0"/>
              </a:defRPr>
            </a:lvl5pPr>
            <a:lvl6pPr marL="2963260" indent="-269388" eaLnBrk="0" fontAlgn="base" hangingPunct="0">
              <a:spcBef>
                <a:spcPct val="0"/>
              </a:spcBef>
              <a:spcAft>
                <a:spcPct val="0"/>
              </a:spcAft>
              <a:defRPr>
                <a:solidFill>
                  <a:schemeClr val="tx1"/>
                </a:solidFill>
                <a:latin typeface="Arial" panose="020B0604020202020204" pitchFamily="34" charset="0"/>
              </a:defRPr>
            </a:lvl6pPr>
            <a:lvl7pPr marL="3502035" indent="-269388" eaLnBrk="0" fontAlgn="base" hangingPunct="0">
              <a:spcBef>
                <a:spcPct val="0"/>
              </a:spcBef>
              <a:spcAft>
                <a:spcPct val="0"/>
              </a:spcAft>
              <a:defRPr>
                <a:solidFill>
                  <a:schemeClr val="tx1"/>
                </a:solidFill>
                <a:latin typeface="Arial" panose="020B0604020202020204" pitchFamily="34" charset="0"/>
              </a:defRPr>
            </a:lvl7pPr>
            <a:lvl8pPr marL="4040809" indent="-269388" eaLnBrk="0" fontAlgn="base" hangingPunct="0">
              <a:spcBef>
                <a:spcPct val="0"/>
              </a:spcBef>
              <a:spcAft>
                <a:spcPct val="0"/>
              </a:spcAft>
              <a:defRPr>
                <a:solidFill>
                  <a:schemeClr val="tx1"/>
                </a:solidFill>
                <a:latin typeface="Arial" panose="020B0604020202020204" pitchFamily="34" charset="0"/>
              </a:defRPr>
            </a:lvl8pPr>
            <a:lvl9pPr marL="4579583" indent="-269388" eaLnBrk="0" fontAlgn="base" hangingPunct="0">
              <a:spcBef>
                <a:spcPct val="0"/>
              </a:spcBef>
              <a:spcAft>
                <a:spcPct val="0"/>
              </a:spcAft>
              <a:defRPr>
                <a:solidFill>
                  <a:schemeClr val="tx1"/>
                </a:solidFill>
                <a:latin typeface="Arial" panose="020B0604020202020204" pitchFamily="34" charset="0"/>
              </a:defRPr>
            </a:lvl9pPr>
          </a:lstStyle>
          <a:p>
            <a:fld id="{E822C4FF-B988-40C3-9F28-49F2BDA134DB}" type="slidenum">
              <a:rPr lang="ru-RU" altLang="ru-RU" sz="1587">
                <a:solidFill>
                  <a:srgbClr val="000000"/>
                </a:solidFill>
                <a:latin typeface="Times New Roman" panose="02020603050405020304" pitchFamily="18" charset="0"/>
              </a:rPr>
              <a:pPr/>
              <a:t>24</a:t>
            </a:fld>
            <a:endParaRPr lang="ru-RU" altLang="ru-RU" sz="1587" dirty="0">
              <a:solidFill>
                <a:srgbClr val="000000"/>
              </a:solidFill>
              <a:latin typeface="Times New Roman" panose="02020603050405020304" pitchFamily="18" charset="0"/>
            </a:endParaRPr>
          </a:p>
        </p:txBody>
      </p:sp>
      <p:pic>
        <p:nvPicPr>
          <p:cNvPr id="2355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87741" y="395289"/>
            <a:ext cx="1752119" cy="6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6071" y="2742457"/>
            <a:ext cx="7752238" cy="854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2392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2666999" y="116633"/>
            <a:ext cx="8620675" cy="1470025"/>
          </a:xfrm>
          <a:prstGeom prst="rect">
            <a:avLst/>
          </a:prstGeom>
        </p:spPr>
        <p:txBody>
          <a:bodyPr vert="horz" lIns="107752" tIns="53876" rIns="107752" bIns="53876" rtlCol="0" anchor="ctr">
            <a:normAutofit fontScale="82500" lnSpcReduction="20000"/>
          </a:bodyPr>
          <a:lstStyle/>
          <a:p>
            <a:pPr lvl="0" algn="ctr">
              <a:spcBef>
                <a:spcPct val="0"/>
              </a:spcBef>
              <a:defRPr/>
            </a:pPr>
            <a:r>
              <a:rPr lang="ru-RU" sz="3650" b="1" dirty="0">
                <a:latin typeface="+mj-lt"/>
                <a:ea typeface="Calibri" panose="020F0502020204030204" pitchFamily="34" charset="0"/>
                <a:cs typeface="Times New Roman" panose="02020603050405020304" pitchFamily="18" charset="0"/>
              </a:rPr>
              <a:t> </a:t>
            </a:r>
            <a:r>
              <a:rPr lang="en-US" sz="3650" b="1" dirty="0">
                <a:ea typeface="Calibri" panose="020F0502020204030204" pitchFamily="34" charset="0"/>
                <a:cs typeface="Times New Roman" panose="02020603050405020304" pitchFamily="18" charset="0"/>
              </a:rPr>
              <a:t>ANTIMICROBIAL RESISTANCE (AMR) IS A GLOBAL THREAT TO MANKIND </a:t>
            </a:r>
            <a:r>
              <a:rPr lang="ru-RU" sz="5237" b="1" dirty="0">
                <a:solidFill>
                  <a:schemeClr val="accent1"/>
                </a:solidFill>
                <a:latin typeface="+mj-lt"/>
                <a:ea typeface="Calibri" panose="020F0502020204030204" pitchFamily="34" charset="0"/>
                <a:cs typeface="Times New Roman" panose="02020603050405020304" pitchFamily="18" charset="0"/>
              </a:rPr>
              <a:t/>
            </a:r>
            <a:br>
              <a:rPr lang="ru-RU" sz="5237" b="1" dirty="0">
                <a:solidFill>
                  <a:schemeClr val="accent1"/>
                </a:solidFill>
                <a:latin typeface="+mj-lt"/>
                <a:ea typeface="Calibri" panose="020F0502020204030204" pitchFamily="34" charset="0"/>
                <a:cs typeface="Times New Roman" panose="02020603050405020304" pitchFamily="18" charset="0"/>
              </a:rPr>
            </a:br>
            <a:endParaRPr lang="ru-RU" sz="5237" dirty="0">
              <a:latin typeface="+mj-lt"/>
              <a:ea typeface="+mj-ea"/>
              <a:cs typeface="+mj-cs"/>
            </a:endParaRPr>
          </a:p>
        </p:txBody>
      </p:sp>
      <p:pic>
        <p:nvPicPr>
          <p:cNvPr id="10248" name="Picture 8" descr="Картинки по запросу 12 continents of the world"/>
          <p:cNvPicPr>
            <a:picLocks noChangeAspect="1" noChangeArrowheads="1"/>
          </p:cNvPicPr>
          <p:nvPr/>
        </p:nvPicPr>
        <p:blipFill>
          <a:blip r:embed="rId2" cstate="print"/>
          <a:srcRect/>
          <a:stretch>
            <a:fillRect/>
          </a:stretch>
        </p:blipFill>
        <p:spPr bwMode="auto">
          <a:xfrm>
            <a:off x="2309670" y="1539612"/>
            <a:ext cx="9315064" cy="4578171"/>
          </a:xfrm>
          <a:prstGeom prst="rect">
            <a:avLst/>
          </a:prstGeom>
          <a:noFill/>
        </p:spPr>
      </p:pic>
    </p:spTree>
    <p:extLst>
      <p:ext uri="{BB962C8B-B14F-4D97-AF65-F5344CB8AC3E}">
        <p14:creationId xmlns:p14="http://schemas.microsoft.com/office/powerpoint/2010/main" xmlns="" val="304871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92970" y="260648"/>
            <a:ext cx="10017063" cy="6211024"/>
          </a:xfrm>
          <a:prstGeom prst="rect">
            <a:avLst/>
          </a:prstGeom>
        </p:spPr>
        <p:txBody>
          <a:bodyPr/>
          <a:lstStyle/>
          <a:p>
            <a:pPr algn="just">
              <a:buNone/>
            </a:pPr>
            <a:endParaRPr lang="en-US" dirty="0" smtClean="0">
              <a:solidFill>
                <a:schemeClr val="tx1"/>
              </a:solidFill>
            </a:endParaRPr>
          </a:p>
          <a:p>
            <a:pPr algn="just">
              <a:buNone/>
            </a:pPr>
            <a:r>
              <a:rPr lang="en-US" sz="1905" dirty="0"/>
              <a:t>- </a:t>
            </a:r>
            <a:endParaRPr lang="en-US" sz="2857" dirty="0"/>
          </a:p>
          <a:p>
            <a:pPr>
              <a:buNone/>
            </a:pPr>
            <a:r>
              <a:rPr lang="en-US" dirty="0" smtClean="0"/>
              <a:t> </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95881" y="-18223"/>
            <a:ext cx="12000241" cy="6707000"/>
          </a:xfrm>
          <a:prstGeom prst="rect">
            <a:avLst/>
          </a:prstGeom>
          <a:noFill/>
          <a:ln w="9525">
            <a:noFill/>
            <a:miter lim="800000"/>
            <a:headEnd/>
            <a:tailEnd/>
          </a:ln>
        </p:spPr>
      </p:pic>
      <p:sp>
        <p:nvSpPr>
          <p:cNvPr id="4" name="TextBox 3"/>
          <p:cNvSpPr txBox="1"/>
          <p:nvPr/>
        </p:nvSpPr>
        <p:spPr>
          <a:xfrm>
            <a:off x="520466" y="6381330"/>
            <a:ext cx="8410553" cy="548476"/>
          </a:xfrm>
          <a:prstGeom prst="rect">
            <a:avLst/>
          </a:prstGeom>
          <a:noFill/>
        </p:spPr>
        <p:txBody>
          <a:bodyPr wrap="square" lIns="107752" tIns="53876" rIns="107752" bIns="53876" rtlCol="0">
            <a:spAutoFit/>
          </a:bodyPr>
          <a:lstStyle/>
          <a:p>
            <a:r>
              <a:rPr lang="en-US" sz="2857" dirty="0"/>
              <a:t>The slide was kindly provided by Dr. </a:t>
            </a:r>
            <a:r>
              <a:rPr lang="en-US" sz="2857" dirty="0" err="1"/>
              <a:t>Tenhagen</a:t>
            </a:r>
            <a:r>
              <a:rPr lang="en-US" sz="2857" dirty="0"/>
              <a:t> from </a:t>
            </a:r>
            <a:r>
              <a:rPr lang="en-US" sz="2857" dirty="0" err="1"/>
              <a:t>BfR</a:t>
            </a:r>
            <a:endParaRPr lang="ru-RU" sz="2857" dirty="0"/>
          </a:p>
        </p:txBody>
      </p:sp>
      <p:pic>
        <p:nvPicPr>
          <p:cNvPr id="6" name="Picture 6"/>
          <p:cNvPicPr>
            <a:picLocks noChangeAspect="1" noChangeArrowheads="1"/>
          </p:cNvPicPr>
          <p:nvPr/>
        </p:nvPicPr>
        <p:blipFill>
          <a:blip r:embed="rId3" cstate="print"/>
          <a:srcRect/>
          <a:stretch>
            <a:fillRect/>
          </a:stretch>
        </p:blipFill>
        <p:spPr bwMode="auto">
          <a:xfrm>
            <a:off x="11246106" y="1"/>
            <a:ext cx="850016" cy="401638"/>
          </a:xfrm>
          <a:prstGeom prst="rect">
            <a:avLst/>
          </a:prstGeom>
          <a:noFill/>
          <a:ln w="9525">
            <a:noFill/>
            <a:miter lim="800000"/>
            <a:headEnd/>
            <a:tailEnd/>
          </a:ln>
        </p:spPr>
      </p:pic>
    </p:spTree>
    <p:extLst>
      <p:ext uri="{BB962C8B-B14F-4D97-AF65-F5344CB8AC3E}">
        <p14:creationId xmlns:p14="http://schemas.microsoft.com/office/powerpoint/2010/main" xmlns="" val="1916462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3462" y="287646"/>
            <a:ext cx="10515600" cy="1325563"/>
          </a:xfrm>
        </p:spPr>
        <p:txBody>
          <a:bodyPr>
            <a:normAutofit/>
          </a:bodyPr>
          <a:lstStyle/>
          <a:p>
            <a:r>
              <a:rPr lang="ru-RU" sz="3333" b="1" dirty="0" smtClean="0">
                <a:ea typeface="Calibri" panose="020F0502020204030204" pitchFamily="34" charset="0"/>
                <a:cs typeface="Times New Roman" panose="02020603050405020304" pitchFamily="18" charset="0"/>
              </a:rPr>
              <a:t>  </a:t>
            </a:r>
            <a:r>
              <a:rPr lang="en-US" sz="3333" b="1" dirty="0" smtClean="0">
                <a:ea typeface="Calibri" panose="020F0502020204030204" pitchFamily="34" charset="0"/>
                <a:cs typeface="Times New Roman" panose="02020603050405020304" pitchFamily="18" charset="0"/>
              </a:rPr>
              <a:t>ENVIRONMENTAL </a:t>
            </a:r>
            <a:r>
              <a:rPr lang="en-US" sz="3333" b="1" dirty="0">
                <a:ea typeface="Calibri" panose="020F0502020204030204" pitchFamily="34" charset="0"/>
                <a:cs typeface="Times New Roman" panose="02020603050405020304" pitchFamily="18" charset="0"/>
              </a:rPr>
              <a:t>PATHWAY</a:t>
            </a:r>
            <a:endParaRPr lang="ru-RU" sz="3333" b="1" dirty="0">
              <a:ea typeface="Calibri" panose="020F0502020204030204" pitchFamily="34" charset="0"/>
              <a:cs typeface="Times New Roman" panose="02020603050405020304" pitchFamily="18" charset="0"/>
            </a:endParaRPr>
          </a:p>
        </p:txBody>
      </p:sp>
      <p:sp>
        <p:nvSpPr>
          <p:cNvPr id="3" name="Содержимое 2"/>
          <p:cNvSpPr>
            <a:spLocks noGrp="1"/>
          </p:cNvSpPr>
          <p:nvPr>
            <p:ph idx="1"/>
          </p:nvPr>
        </p:nvSpPr>
        <p:spPr>
          <a:xfrm>
            <a:off x="838200" y="1903263"/>
            <a:ext cx="10515600" cy="4351338"/>
          </a:xfrm>
        </p:spPr>
        <p:txBody>
          <a:bodyPr>
            <a:normAutofit/>
          </a:bodyPr>
          <a:lstStyle/>
          <a:p>
            <a:pPr algn="just"/>
            <a:r>
              <a:rPr lang="en-US" sz="1905" dirty="0"/>
              <a:t>It is becoming increasingly recognized that not only antibiotic resistance genes (</a:t>
            </a:r>
            <a:r>
              <a:rPr lang="en-US" sz="1905" dirty="0" err="1"/>
              <a:t>ARGs</a:t>
            </a:r>
            <a:r>
              <a:rPr lang="en-US" sz="1905" dirty="0"/>
              <a:t>) encountered in clinical pathogens are of relevance, but rather, all pathogenic, </a:t>
            </a:r>
            <a:r>
              <a:rPr lang="en-US" sz="1905" dirty="0" err="1"/>
              <a:t>commensal</a:t>
            </a:r>
            <a:r>
              <a:rPr lang="en-US" sz="1905" dirty="0"/>
              <a:t> as well as environmental bacteria-and also mobile genetic elements and </a:t>
            </a:r>
            <a:r>
              <a:rPr lang="en-US" sz="1905" dirty="0" err="1"/>
              <a:t>bacteriophages</a:t>
            </a:r>
            <a:r>
              <a:rPr lang="en-US" sz="1905" dirty="0"/>
              <a:t>-form a reservoir of </a:t>
            </a:r>
            <a:r>
              <a:rPr lang="en-US" sz="1905" dirty="0" err="1"/>
              <a:t>ARGs</a:t>
            </a:r>
            <a:r>
              <a:rPr lang="en-US" sz="1905" dirty="0"/>
              <a:t> (the </a:t>
            </a:r>
            <a:r>
              <a:rPr lang="en-US" sz="1905" dirty="0" err="1"/>
              <a:t>resistome</a:t>
            </a:r>
            <a:r>
              <a:rPr lang="en-US" sz="1905" dirty="0"/>
              <a:t>) from which pathogenic bacteria can acquire resistance via horizontal gene transfer (</a:t>
            </a:r>
            <a:r>
              <a:rPr lang="en-US" sz="1905" dirty="0" err="1"/>
              <a:t>HGT</a:t>
            </a:r>
            <a:r>
              <a:rPr lang="en-US" sz="1905" dirty="0"/>
              <a:t>). </a:t>
            </a:r>
          </a:p>
          <a:p>
            <a:pPr algn="just"/>
            <a:r>
              <a:rPr lang="en-US" sz="1905" dirty="0" err="1"/>
              <a:t>HGT</a:t>
            </a:r>
            <a:r>
              <a:rPr lang="en-US" sz="1905" dirty="0"/>
              <a:t> has caused antibiotic resistance to spread from </a:t>
            </a:r>
            <a:r>
              <a:rPr lang="en-US" sz="1905" dirty="0" err="1"/>
              <a:t>commensal</a:t>
            </a:r>
            <a:r>
              <a:rPr lang="en-US" sz="1905" dirty="0"/>
              <a:t> and environmental species to pathogenic ones, as has been shown for some clinically important </a:t>
            </a:r>
            <a:r>
              <a:rPr lang="en-US" sz="1905" dirty="0" err="1"/>
              <a:t>ARGs</a:t>
            </a:r>
            <a:r>
              <a:rPr lang="en-US" sz="1905" dirty="0"/>
              <a:t>. </a:t>
            </a:r>
          </a:p>
          <a:p>
            <a:pPr algn="just"/>
            <a:r>
              <a:rPr lang="en-US" sz="1905" dirty="0"/>
              <a:t>Of the three canonical mechanisms of </a:t>
            </a:r>
            <a:r>
              <a:rPr lang="en-US" sz="1905" dirty="0" err="1"/>
              <a:t>HGT</a:t>
            </a:r>
            <a:r>
              <a:rPr lang="en-US" sz="1905" dirty="0"/>
              <a:t>, conjugation is thought to have the greatest influence on the dissemination of </a:t>
            </a:r>
            <a:r>
              <a:rPr lang="en-US" sz="1905" dirty="0" err="1"/>
              <a:t>ARGs</a:t>
            </a:r>
            <a:r>
              <a:rPr lang="en-US" sz="1905" dirty="0"/>
              <a:t>. While transformation and transduction are deemed less important, recent discoveries suggest their role may be larger than previously thought.</a:t>
            </a:r>
            <a:endParaRPr lang="ru-RU" sz="1905" dirty="0"/>
          </a:p>
        </p:txBody>
      </p:sp>
      <p:pic>
        <p:nvPicPr>
          <p:cNvPr id="4098" name="Picture 2" descr="Картинки по запросу horizontal gene transfer"/>
          <p:cNvPicPr>
            <a:picLocks noChangeAspect="1" noChangeArrowheads="1"/>
          </p:cNvPicPr>
          <p:nvPr/>
        </p:nvPicPr>
        <p:blipFill>
          <a:blip r:embed="rId2" cstate="print"/>
          <a:srcRect/>
          <a:stretch>
            <a:fillRect/>
          </a:stretch>
        </p:blipFill>
        <p:spPr bwMode="auto">
          <a:xfrm>
            <a:off x="2324603" y="4860171"/>
            <a:ext cx="6000121" cy="1304926"/>
          </a:xfrm>
          <a:prstGeom prst="rect">
            <a:avLst/>
          </a:prstGeom>
          <a:noFill/>
        </p:spPr>
      </p:pic>
    </p:spTree>
    <p:extLst>
      <p:ext uri="{BB962C8B-B14F-4D97-AF65-F5344CB8AC3E}">
        <p14:creationId xmlns:p14="http://schemas.microsoft.com/office/powerpoint/2010/main" xmlns="" val="4137326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5" name="TextBox 4"/>
          <p:cNvSpPr txBox="1"/>
          <p:nvPr/>
        </p:nvSpPr>
        <p:spPr>
          <a:xfrm>
            <a:off x="520466" y="5877274"/>
            <a:ext cx="8410553" cy="548476"/>
          </a:xfrm>
          <a:prstGeom prst="rect">
            <a:avLst/>
          </a:prstGeom>
          <a:noFill/>
        </p:spPr>
        <p:txBody>
          <a:bodyPr wrap="square" lIns="107752" tIns="53876" rIns="107752" bIns="53876" rtlCol="0">
            <a:spAutoFit/>
          </a:bodyPr>
          <a:lstStyle/>
          <a:p>
            <a:r>
              <a:rPr lang="en-US" sz="2857" dirty="0"/>
              <a:t>The slide was kindly provided by Dr. </a:t>
            </a:r>
            <a:r>
              <a:rPr lang="en-US" sz="2857" dirty="0" err="1"/>
              <a:t>Tenhagen</a:t>
            </a:r>
            <a:r>
              <a:rPr lang="en-US" sz="2857" dirty="0"/>
              <a:t> from </a:t>
            </a:r>
            <a:r>
              <a:rPr lang="en-US" sz="2857" dirty="0" err="1"/>
              <a:t>BfR</a:t>
            </a:r>
            <a:endParaRPr lang="ru-RU" sz="2857" dirty="0"/>
          </a:p>
        </p:txBody>
      </p:sp>
      <p:pic>
        <p:nvPicPr>
          <p:cNvPr id="6" name="Picture 6"/>
          <p:cNvPicPr>
            <a:picLocks noChangeAspect="1" noChangeArrowheads="1"/>
          </p:cNvPicPr>
          <p:nvPr/>
        </p:nvPicPr>
        <p:blipFill>
          <a:blip r:embed="rId2" cstate="print"/>
          <a:srcRect/>
          <a:stretch>
            <a:fillRect/>
          </a:stretch>
        </p:blipFill>
        <p:spPr bwMode="auto">
          <a:xfrm>
            <a:off x="11246106" y="1"/>
            <a:ext cx="850016" cy="401638"/>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95881" y="1"/>
            <a:ext cx="12000241" cy="6860257"/>
          </a:xfrm>
          <a:prstGeom prst="rect">
            <a:avLst/>
          </a:prstGeom>
          <a:noFill/>
          <a:ln w="9525">
            <a:noFill/>
            <a:miter lim="800000"/>
            <a:headEnd/>
            <a:tailEnd/>
          </a:ln>
        </p:spPr>
      </p:pic>
    </p:spTree>
    <p:extLst>
      <p:ext uri="{BB962C8B-B14F-4D97-AF65-F5344CB8AC3E}">
        <p14:creationId xmlns:p14="http://schemas.microsoft.com/office/powerpoint/2010/main" xmlns="" val="232387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482" name="Picture 2"/>
          <p:cNvPicPr>
            <a:picLocks noChangeAspect="1" noChangeArrowheads="1"/>
          </p:cNvPicPr>
          <p:nvPr/>
        </p:nvPicPr>
        <p:blipFill>
          <a:blip r:embed="rId2" cstate="print"/>
          <a:srcRect/>
          <a:stretch>
            <a:fillRect/>
          </a:stretch>
        </p:blipFill>
        <p:spPr bwMode="auto">
          <a:xfrm>
            <a:off x="95883" y="2"/>
            <a:ext cx="12012052" cy="6858000"/>
          </a:xfrm>
          <a:prstGeom prst="rect">
            <a:avLst/>
          </a:prstGeom>
          <a:noFill/>
          <a:ln w="9525">
            <a:noFill/>
            <a:miter lim="800000"/>
            <a:headEnd/>
            <a:tailEnd/>
          </a:ln>
        </p:spPr>
      </p:pic>
      <p:sp>
        <p:nvSpPr>
          <p:cNvPr id="5" name="TextBox 4"/>
          <p:cNvSpPr txBox="1"/>
          <p:nvPr/>
        </p:nvSpPr>
        <p:spPr>
          <a:xfrm>
            <a:off x="803969" y="6381330"/>
            <a:ext cx="8410553" cy="548476"/>
          </a:xfrm>
          <a:prstGeom prst="rect">
            <a:avLst/>
          </a:prstGeom>
          <a:noFill/>
        </p:spPr>
        <p:txBody>
          <a:bodyPr wrap="square" lIns="107752" tIns="53876" rIns="107752" bIns="53876" rtlCol="0">
            <a:spAutoFit/>
          </a:bodyPr>
          <a:lstStyle/>
          <a:p>
            <a:r>
              <a:rPr lang="en-US" sz="2857" dirty="0"/>
              <a:t>The slide was kindly provided by Dr. </a:t>
            </a:r>
            <a:r>
              <a:rPr lang="en-US" sz="2857" dirty="0" err="1"/>
              <a:t>Tenhagen</a:t>
            </a:r>
            <a:r>
              <a:rPr lang="en-US" sz="2857" dirty="0"/>
              <a:t> from </a:t>
            </a:r>
            <a:r>
              <a:rPr lang="en-US" sz="2857" dirty="0" err="1"/>
              <a:t>BfR</a:t>
            </a:r>
            <a:endParaRPr lang="ru-RU" sz="2857" dirty="0"/>
          </a:p>
        </p:txBody>
      </p:sp>
      <p:pic>
        <p:nvPicPr>
          <p:cNvPr id="6" name="Picture 6"/>
          <p:cNvPicPr>
            <a:picLocks noChangeAspect="1" noChangeArrowheads="1"/>
          </p:cNvPicPr>
          <p:nvPr/>
        </p:nvPicPr>
        <p:blipFill>
          <a:blip r:embed="rId3" cstate="print"/>
          <a:srcRect/>
          <a:stretch>
            <a:fillRect/>
          </a:stretch>
        </p:blipFill>
        <p:spPr bwMode="auto">
          <a:xfrm>
            <a:off x="11246106" y="1"/>
            <a:ext cx="850016" cy="401638"/>
          </a:xfrm>
          <a:prstGeom prst="rect">
            <a:avLst/>
          </a:prstGeom>
          <a:noFill/>
          <a:ln w="9525">
            <a:noFill/>
            <a:miter lim="800000"/>
            <a:headEnd/>
            <a:tailEnd/>
          </a:ln>
        </p:spPr>
      </p:pic>
    </p:spTree>
    <p:extLst>
      <p:ext uri="{BB962C8B-B14F-4D97-AF65-F5344CB8AC3E}">
        <p14:creationId xmlns:p14="http://schemas.microsoft.com/office/powerpoint/2010/main" xmlns="" val="401392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770" y="646976"/>
            <a:ext cx="10017063" cy="6211024"/>
          </a:xfrm>
          <a:prstGeom prst="rect">
            <a:avLst/>
          </a:prstGeom>
        </p:spPr>
        <p:txBody>
          <a:bodyPr>
            <a:normAutofit lnSpcReduction="10000"/>
          </a:bodyPr>
          <a:lstStyle/>
          <a:p>
            <a:pPr>
              <a:buNone/>
            </a:pPr>
            <a:r>
              <a:rPr lang="ru-RU" sz="3333" b="1" dirty="0" smtClean="0">
                <a:latin typeface="+mj-lt"/>
                <a:ea typeface="Calibri" panose="020F0502020204030204" pitchFamily="34" charset="0"/>
                <a:cs typeface="Times New Roman" panose="02020603050405020304" pitchFamily="18" charset="0"/>
              </a:rPr>
              <a:t>                    </a:t>
            </a:r>
            <a:r>
              <a:rPr lang="en-US" sz="3333" b="1" dirty="0" smtClean="0">
                <a:latin typeface="+mj-lt"/>
                <a:ea typeface="Calibri" panose="020F0502020204030204" pitchFamily="34" charset="0"/>
                <a:cs typeface="Times New Roman" panose="02020603050405020304" pitchFamily="18" charset="0"/>
              </a:rPr>
              <a:t>VETERINARY </a:t>
            </a:r>
            <a:r>
              <a:rPr lang="en-US" sz="3333" b="1" dirty="0">
                <a:latin typeface="+mj-lt"/>
                <a:ea typeface="Calibri" panose="020F0502020204030204" pitchFamily="34" charset="0"/>
                <a:cs typeface="Times New Roman" panose="02020603050405020304" pitchFamily="18" charset="0"/>
              </a:rPr>
              <a:t>USE OF ANTIMICROBIALS AND THE </a:t>
            </a:r>
            <a:r>
              <a:rPr lang="ru-RU" sz="3333" b="1" dirty="0" smtClean="0">
                <a:latin typeface="+mj-lt"/>
                <a:ea typeface="Calibri" panose="020F0502020204030204" pitchFamily="34" charset="0"/>
                <a:cs typeface="Times New Roman" panose="02020603050405020304" pitchFamily="18" charset="0"/>
              </a:rPr>
              <a:t>		</a:t>
            </a:r>
            <a:r>
              <a:rPr lang="en-US" sz="3333" b="1" dirty="0" smtClean="0">
                <a:latin typeface="+mj-lt"/>
                <a:ea typeface="Calibri" panose="020F0502020204030204" pitchFamily="34" charset="0"/>
                <a:cs typeface="Times New Roman" panose="02020603050405020304" pitchFamily="18" charset="0"/>
              </a:rPr>
              <a:t>PROBLEM </a:t>
            </a:r>
            <a:r>
              <a:rPr lang="en-US" sz="3333" b="1" dirty="0">
                <a:latin typeface="+mj-lt"/>
                <a:ea typeface="Calibri" panose="020F0502020204030204" pitchFamily="34" charset="0"/>
                <a:cs typeface="Times New Roman" panose="02020603050405020304" pitchFamily="18" charset="0"/>
              </a:rPr>
              <a:t>OF AMR</a:t>
            </a:r>
          </a:p>
          <a:p>
            <a:pPr>
              <a:buNone/>
            </a:pPr>
            <a:endParaRPr lang="en-US" dirty="0" smtClean="0">
              <a:solidFill>
                <a:schemeClr val="tx1"/>
              </a:solidFill>
            </a:endParaRPr>
          </a:p>
          <a:p>
            <a:pPr marL="0" indent="0" algn="just">
              <a:buNone/>
            </a:pPr>
            <a:r>
              <a:rPr lang="en-US" sz="1905" dirty="0"/>
              <a:t>Many countries in the worlds (France, Denmark, Netherlands, Germany, Belgium, Spain, China, USA etc.) elaborate their strategies of struggle against antimicrobial resistance basing on the conclusion that limiting of AB use in livestock will lead to the decrease of resistance.</a:t>
            </a:r>
          </a:p>
          <a:p>
            <a:pPr algn="just">
              <a:buNone/>
            </a:pPr>
            <a:r>
              <a:rPr lang="en-US" sz="1905" dirty="0"/>
              <a:t>This conclusion is supported by large pool of scientific data. Some examples</a:t>
            </a:r>
            <a:r>
              <a:rPr lang="ru-RU" sz="1905" dirty="0"/>
              <a:t>:</a:t>
            </a:r>
          </a:p>
          <a:p>
            <a:pPr marL="0" indent="0" algn="just">
              <a:buNone/>
            </a:pPr>
            <a:r>
              <a:rPr lang="ru-RU" sz="1905" dirty="0"/>
              <a:t>-</a:t>
            </a:r>
            <a:r>
              <a:rPr lang="en-US" sz="1905" dirty="0"/>
              <a:t>In Denmark it was shown that ban or decrease in veterinary use of </a:t>
            </a:r>
            <a:r>
              <a:rPr lang="en-US" sz="1905" dirty="0" err="1"/>
              <a:t>avilamycin</a:t>
            </a:r>
            <a:r>
              <a:rPr lang="en-US" sz="1905" dirty="0"/>
              <a:t>, erythromycin, </a:t>
            </a:r>
            <a:r>
              <a:rPr lang="en-US" sz="1905" dirty="0" err="1"/>
              <a:t>vancomycin</a:t>
            </a:r>
            <a:r>
              <a:rPr lang="en-US" sz="1905" dirty="0"/>
              <a:t>, </a:t>
            </a:r>
            <a:r>
              <a:rPr lang="en-US" sz="1905" dirty="0" err="1"/>
              <a:t>virginiamycin</a:t>
            </a:r>
            <a:r>
              <a:rPr lang="en-US" sz="1905" dirty="0"/>
              <a:t> and </a:t>
            </a:r>
            <a:r>
              <a:rPr lang="en-US" sz="1905" dirty="0" err="1"/>
              <a:t>tylosin</a:t>
            </a:r>
            <a:r>
              <a:rPr lang="en-US" sz="1905" dirty="0"/>
              <a:t> led to significant decrease in percent of resistant </a:t>
            </a:r>
            <a:r>
              <a:rPr lang="en-US" sz="1905" i="1" dirty="0" err="1"/>
              <a:t>Enterococcus</a:t>
            </a:r>
            <a:r>
              <a:rPr lang="en-US" sz="1905" dirty="0"/>
              <a:t> isolates obtained from poultry and pigs. For ex. </a:t>
            </a:r>
            <a:r>
              <a:rPr lang="en-US" sz="1905" dirty="0" err="1"/>
              <a:t>avoparcin</a:t>
            </a:r>
            <a:r>
              <a:rPr lang="en-US" sz="1905" dirty="0"/>
              <a:t> ban in 1995 was followed by a decrease in the occurrence of </a:t>
            </a:r>
            <a:r>
              <a:rPr lang="en-US" sz="1905" dirty="0" err="1"/>
              <a:t>glycopeptide</a:t>
            </a:r>
            <a:r>
              <a:rPr lang="en-US" sz="1905" dirty="0"/>
              <a:t>-resistant E. </a:t>
            </a:r>
            <a:r>
              <a:rPr lang="en-US" sz="1905" dirty="0" err="1"/>
              <a:t>faecium</a:t>
            </a:r>
            <a:r>
              <a:rPr lang="en-US" sz="1905" dirty="0"/>
              <a:t> (GRE) in broilers, from 72.7% in 1995 to 5.8% in 2000 (</a:t>
            </a:r>
            <a:r>
              <a:rPr lang="ru-RU" sz="1905" dirty="0" err="1">
                <a:hlinkClick r:id="rId2"/>
              </a:rPr>
              <a:t>Aarestrup</a:t>
            </a:r>
            <a:r>
              <a:rPr lang="ru-RU" sz="1905" dirty="0"/>
              <a:t> </a:t>
            </a:r>
            <a:r>
              <a:rPr lang="ru-RU" sz="1905" dirty="0" err="1"/>
              <a:t>et</a:t>
            </a:r>
            <a:r>
              <a:rPr lang="ru-RU" sz="1905" dirty="0"/>
              <a:t> </a:t>
            </a:r>
            <a:r>
              <a:rPr lang="ru-RU" sz="1905" dirty="0" err="1"/>
              <a:t>al</a:t>
            </a:r>
            <a:r>
              <a:rPr lang="en-US" sz="1905" dirty="0"/>
              <a:t>, 2001).</a:t>
            </a:r>
          </a:p>
          <a:p>
            <a:pPr marL="0" indent="0" algn="just">
              <a:buFontTx/>
              <a:buChar char="-"/>
            </a:pPr>
            <a:r>
              <a:rPr lang="en-US" sz="1905" dirty="0"/>
              <a:t>In Netherlands in was shown that decrease of AB use for pigs by 54%  led to reduction in resistance by 22% in several years. For veal – 28% and 26%, respectively (</a:t>
            </a:r>
            <a:r>
              <a:rPr lang="ru-RU" sz="1905" dirty="0" err="1"/>
              <a:t>Hetty</a:t>
            </a:r>
            <a:r>
              <a:rPr lang="ru-RU" sz="1905" dirty="0"/>
              <a:t> </a:t>
            </a:r>
            <a:r>
              <a:rPr lang="ru-RU" sz="1905" dirty="0" err="1"/>
              <a:t>van</a:t>
            </a:r>
            <a:r>
              <a:rPr lang="ru-RU" sz="1905" dirty="0"/>
              <a:t> </a:t>
            </a:r>
            <a:r>
              <a:rPr lang="ru-RU" sz="1905" dirty="0" err="1"/>
              <a:t>Beers-Schreurs</a:t>
            </a:r>
            <a:r>
              <a:rPr lang="en-US" sz="1905" dirty="0"/>
              <a:t>, 2015)</a:t>
            </a:r>
          </a:p>
          <a:p>
            <a:pPr algn="just">
              <a:buFontTx/>
              <a:buChar char="-"/>
            </a:pPr>
            <a:endParaRPr lang="ru-RU" sz="1905" dirty="0"/>
          </a:p>
          <a:p>
            <a:pPr algn="just">
              <a:buNone/>
            </a:pPr>
            <a:endParaRPr lang="en-US" sz="2857" dirty="0"/>
          </a:p>
          <a:p>
            <a:pPr>
              <a:buNone/>
            </a:pPr>
            <a:r>
              <a:rPr lang="en-US" dirty="0" smtClean="0"/>
              <a:t> </a:t>
            </a:r>
            <a:endParaRPr lang="ru-RU" dirty="0"/>
          </a:p>
        </p:txBody>
      </p:sp>
    </p:spTree>
    <p:extLst>
      <p:ext uri="{BB962C8B-B14F-4D97-AF65-F5344CB8AC3E}">
        <p14:creationId xmlns:p14="http://schemas.microsoft.com/office/powerpoint/2010/main" xmlns="" val="125601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6333" y="476672"/>
            <a:ext cx="8673353" cy="1143000"/>
          </a:xfrm>
        </p:spPr>
        <p:txBody>
          <a:bodyPr>
            <a:normAutofit fontScale="90000"/>
          </a:bodyPr>
          <a:lstStyle/>
          <a:p>
            <a:r>
              <a:rPr lang="en-US" sz="4285" dirty="0">
                <a:latin typeface="+mn-lt"/>
                <a:ea typeface="+mn-ea"/>
                <a:cs typeface="+mn-cs"/>
              </a:rPr>
              <a:t>   </a:t>
            </a:r>
            <a:r>
              <a:rPr lang="en-US" sz="3650" b="1" dirty="0" smtClean="0">
                <a:ea typeface="Calibri" panose="020F0502020204030204" pitchFamily="34" charset="0"/>
                <a:cs typeface="Times New Roman" panose="02020603050405020304" pitchFamily="18" charset="0"/>
              </a:rPr>
              <a:t>VETERINARY </a:t>
            </a:r>
            <a:r>
              <a:rPr lang="en-US" sz="3650" b="1" dirty="0">
                <a:ea typeface="Calibri" panose="020F0502020204030204" pitchFamily="34" charset="0"/>
                <a:cs typeface="Times New Roman" panose="02020603050405020304" pitchFamily="18" charset="0"/>
              </a:rPr>
              <a:t>APPLICATION OF ANTIMICROBIALS  AND </a:t>
            </a:r>
            <a:r>
              <a:rPr lang="en-US" sz="3650" b="1" dirty="0" smtClean="0">
                <a:ea typeface="Calibri" panose="020F0502020204030204" pitchFamily="34" charset="0"/>
                <a:cs typeface="Times New Roman" panose="02020603050405020304" pitchFamily="18" charset="0"/>
              </a:rPr>
              <a:t>THE </a:t>
            </a:r>
            <a:r>
              <a:rPr lang="en-US" sz="3650" b="1" dirty="0">
                <a:ea typeface="Calibri" panose="020F0502020204030204" pitchFamily="34" charset="0"/>
                <a:cs typeface="Times New Roman" panose="02020603050405020304" pitchFamily="18" charset="0"/>
              </a:rPr>
              <a:t>PROBLEM OF AMR</a:t>
            </a:r>
            <a:r>
              <a:rPr lang="en-US" dirty="0" smtClean="0">
                <a:solidFill>
                  <a:schemeClr val="tx1"/>
                </a:solidFill>
              </a:rPr>
              <a:t/>
            </a:r>
            <a:br>
              <a:rPr lang="en-US" dirty="0" smtClean="0">
                <a:solidFill>
                  <a:schemeClr val="tx1"/>
                </a:solidFill>
              </a:rPr>
            </a:br>
            <a:endParaRPr lang="ru-RU" dirty="0"/>
          </a:p>
        </p:txBody>
      </p:sp>
      <p:sp>
        <p:nvSpPr>
          <p:cNvPr id="3" name="Содержимое 2"/>
          <p:cNvSpPr>
            <a:spLocks noGrp="1"/>
          </p:cNvSpPr>
          <p:nvPr>
            <p:ph idx="1"/>
          </p:nvPr>
        </p:nvSpPr>
        <p:spPr>
          <a:xfrm>
            <a:off x="717935" y="1869978"/>
            <a:ext cx="10800217" cy="4525963"/>
          </a:xfrm>
        </p:spPr>
        <p:txBody>
          <a:bodyPr>
            <a:normAutofit/>
          </a:bodyPr>
          <a:lstStyle/>
          <a:p>
            <a:pPr marL="0" indent="0" algn="just">
              <a:buFontTx/>
              <a:buChar char="-"/>
            </a:pPr>
            <a:r>
              <a:rPr lang="en-US" dirty="0" smtClean="0"/>
              <a:t> </a:t>
            </a:r>
            <a:r>
              <a:rPr lang="en-US" sz="2063" dirty="0"/>
              <a:t>In Belgium correlations were evaluated between AB use and the prevalence of resistance in </a:t>
            </a:r>
            <a:r>
              <a:rPr lang="en-US" sz="2063" dirty="0" err="1"/>
              <a:t>commensal</a:t>
            </a:r>
            <a:r>
              <a:rPr lang="en-US" sz="2063" dirty="0"/>
              <a:t> E. coli isolates from pigs, poultry and cattle, using data from publicly available national or international reports from seven European countries. The level of use of specific antimicrobials strongly correlated to the level of resistance towards these agents with coefficients of determination 0.99 for </a:t>
            </a:r>
            <a:r>
              <a:rPr lang="en-US" sz="2063" dirty="0" err="1"/>
              <a:t>fluoroquinolones</a:t>
            </a:r>
            <a:r>
              <a:rPr lang="en-US" sz="2063" dirty="0"/>
              <a:t> and </a:t>
            </a:r>
            <a:r>
              <a:rPr lang="en-US" sz="2063" dirty="0" err="1"/>
              <a:t>amphenicols</a:t>
            </a:r>
            <a:r>
              <a:rPr lang="en-US" sz="2063" dirty="0"/>
              <a:t>, 0.94 for third-generation </a:t>
            </a:r>
            <a:r>
              <a:rPr lang="en-US" sz="2063" dirty="0" err="1"/>
              <a:t>cephalosporins</a:t>
            </a:r>
            <a:r>
              <a:rPr lang="en-US" sz="2063" dirty="0"/>
              <a:t> and </a:t>
            </a:r>
            <a:r>
              <a:rPr lang="en-US" sz="2063" dirty="0" err="1"/>
              <a:t>sulphonamides</a:t>
            </a:r>
            <a:r>
              <a:rPr lang="en-US" sz="2063" dirty="0"/>
              <a:t>  etc. (</a:t>
            </a:r>
            <a:r>
              <a:rPr lang="ru-RU" sz="2063" dirty="0" err="1"/>
              <a:t>Chantziaras</a:t>
            </a:r>
            <a:r>
              <a:rPr lang="ru-RU" sz="2063" dirty="0"/>
              <a:t> </a:t>
            </a:r>
            <a:r>
              <a:rPr lang="ru-RU" sz="2063" dirty="0" err="1"/>
              <a:t>et</a:t>
            </a:r>
            <a:r>
              <a:rPr lang="ru-RU" sz="2063" dirty="0"/>
              <a:t> </a:t>
            </a:r>
            <a:r>
              <a:rPr lang="ru-RU" sz="2063" dirty="0" err="1"/>
              <a:t>al</a:t>
            </a:r>
            <a:r>
              <a:rPr lang="en-US" sz="2063" dirty="0"/>
              <a:t>., 2014).</a:t>
            </a:r>
          </a:p>
          <a:p>
            <a:pPr marL="0" indent="0" algn="just">
              <a:buFontTx/>
              <a:buChar char="-"/>
            </a:pPr>
            <a:r>
              <a:rPr lang="en-US" sz="2063" dirty="0"/>
              <a:t> Some research works demonstrate that in organic farms resistance is significantly lower, than in convenient  farms. In organic dairy farms the resistant isolates are predominantly non sensitive to old and very wide-spread drugs, while in convenient farms bacteria often show resistance to a broad range of AB, including critically important to medicine (</a:t>
            </a:r>
            <a:r>
              <a:rPr lang="en-US" sz="2063" dirty="0" err="1"/>
              <a:t>Tenhagen</a:t>
            </a:r>
            <a:r>
              <a:rPr lang="en-US" sz="2063" dirty="0"/>
              <a:t> et al., 2014). In the conventional poultry houses, 81% of E. </a:t>
            </a:r>
            <a:r>
              <a:rPr lang="en-US" sz="2063" dirty="0" err="1"/>
              <a:t>faecium</a:t>
            </a:r>
            <a:r>
              <a:rPr lang="en-US" sz="2063" dirty="0"/>
              <a:t> were resistant, while 12% contained the </a:t>
            </a:r>
            <a:r>
              <a:rPr lang="en-US" sz="2063" dirty="0" err="1"/>
              <a:t>tetramycin</a:t>
            </a:r>
            <a:r>
              <a:rPr lang="en-US" sz="2063" dirty="0"/>
              <a:t> resistance gene in the organic farms  (</a:t>
            </a:r>
            <a:r>
              <a:rPr lang="en-US" sz="2063" dirty="0" err="1"/>
              <a:t>Sapkota</a:t>
            </a:r>
            <a:r>
              <a:rPr lang="en-US" sz="2063" dirty="0"/>
              <a:t> et al., 2011).</a:t>
            </a:r>
          </a:p>
        </p:txBody>
      </p:sp>
    </p:spTree>
    <p:extLst>
      <p:ext uri="{BB962C8B-B14F-4D97-AF65-F5344CB8AC3E}">
        <p14:creationId xmlns:p14="http://schemas.microsoft.com/office/powerpoint/2010/main" xmlns="" val="753399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2011</Words>
  <Application>Microsoft Office PowerPoint</Application>
  <PresentationFormat>Произвольный</PresentationFormat>
  <Paragraphs>1075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 ANTIMICROBIAL RESISTANCE (AMR) IS A GLOBAL THREAT TO MANKIND </vt:lpstr>
      <vt:lpstr>Слайд 3</vt:lpstr>
      <vt:lpstr>Слайд 4</vt:lpstr>
      <vt:lpstr>  ENVIRONMENTAL PATHWAY</vt:lpstr>
      <vt:lpstr>Слайд 6</vt:lpstr>
      <vt:lpstr>Слайд 7</vt:lpstr>
      <vt:lpstr>Слайд 8</vt:lpstr>
      <vt:lpstr>   VETERINARY APPLICATION OF ANTIMICROBIALS  AND THE PROBLEM OF AMR </vt:lpstr>
      <vt:lpstr>                         COLISTIN BAN IN CHINA</vt:lpstr>
      <vt:lpstr>                EFFORTS OF INTERNATIONAL COMMUNITY AGAINST AMR</vt:lpstr>
      <vt:lpstr>MONITORING OF AMR IN EUROPE</vt:lpstr>
      <vt:lpstr>VETERINARY MONITORING OF AMR IN RUSSIA</vt:lpstr>
      <vt:lpstr>                       NEED FOR NATIONAL ACTION PLAN</vt:lpstr>
      <vt:lpstr>VGNKI MONITORING PROGRAM  OF ZOONOTIC BACTERIA AMR</vt:lpstr>
      <vt:lpstr>VGNKI MONITORING PROGRAM  OF ZOONOTIC BACTERIA AMR</vt:lpstr>
      <vt:lpstr>                     LIST OF ANTIMICROBIALS</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comp</cp:lastModifiedBy>
  <cp:revision>5</cp:revision>
  <dcterms:created xsi:type="dcterms:W3CDTF">2018-01-24T15:26:47Z</dcterms:created>
  <dcterms:modified xsi:type="dcterms:W3CDTF">2018-01-24T16:18:14Z</dcterms:modified>
</cp:coreProperties>
</file>